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7" r:id="rId41"/>
    <p:sldId id="361" r:id="rId42"/>
    <p:sldId id="295" r:id="rId43"/>
    <p:sldId id="296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9" r:id="rId53"/>
    <p:sldId id="310" r:id="rId54"/>
    <p:sldId id="311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2" r:id="rId64"/>
    <p:sldId id="323" r:id="rId65"/>
    <p:sldId id="321" r:id="rId66"/>
    <p:sldId id="306" r:id="rId67"/>
    <p:sldId id="307" r:id="rId68"/>
    <p:sldId id="308" r:id="rId69"/>
    <p:sldId id="329" r:id="rId70"/>
    <p:sldId id="331" r:id="rId71"/>
    <p:sldId id="328" r:id="rId72"/>
    <p:sldId id="330" r:id="rId73"/>
    <p:sldId id="324" r:id="rId74"/>
    <p:sldId id="326" r:id="rId75"/>
    <p:sldId id="327" r:id="rId76"/>
    <p:sldId id="332" r:id="rId77"/>
    <p:sldId id="333" r:id="rId78"/>
    <p:sldId id="334" r:id="rId79"/>
    <p:sldId id="325" r:id="rId80"/>
    <p:sldId id="339" r:id="rId81"/>
    <p:sldId id="340" r:id="rId82"/>
    <p:sldId id="341" r:id="rId83"/>
    <p:sldId id="342" r:id="rId84"/>
    <p:sldId id="335" r:id="rId85"/>
    <p:sldId id="336" r:id="rId86"/>
    <p:sldId id="337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2" r:id="rId96"/>
    <p:sldId id="353" r:id="rId97"/>
    <p:sldId id="351" r:id="rId98"/>
    <p:sldId id="354" r:id="rId99"/>
    <p:sldId id="355" r:id="rId100"/>
    <p:sldId id="356" r:id="rId101"/>
    <p:sldId id="357" r:id="rId102"/>
    <p:sldId id="358" r:id="rId103"/>
    <p:sldId id="360" r:id="rId104"/>
    <p:sldId id="359" r:id="rId10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與序" id="{3ADDB4B8-EBC6-4D74-9757-5B44D19043DF}">
          <p14:sldIdLst>
            <p14:sldId id="256"/>
            <p14:sldId id="280"/>
          </p14:sldIdLst>
        </p14:section>
        <p14:section name="AVL Tree" id="{F499169F-C2A1-4E6C-921C-D4E88AFC078A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多項式求值" id="{263C75B2-F6D5-4568-B203-40322FF3B45F}">
          <p14:sldIdLst>
            <p14:sldId id="267"/>
            <p14:sldId id="268"/>
            <p14:sldId id="269"/>
            <p14:sldId id="270"/>
          </p14:sldIdLst>
        </p14:section>
        <p14:section name="Find 1-1 mapping" id="{C5FE6F83-5CF2-4B69-9359-7A464E90F604}">
          <p14:sldIdLst>
            <p14:sldId id="271"/>
            <p14:sldId id="272"/>
            <p14:sldId id="273"/>
            <p14:sldId id="274"/>
          </p14:sldIdLst>
        </p14:section>
        <p14:section name="名人問題" id="{49693677-0860-40DA-ABDE-8E996A618254}">
          <p14:sldIdLst>
            <p14:sldId id="275"/>
            <p14:sldId id="276"/>
            <p14:sldId id="277"/>
            <p14:sldId id="278"/>
          </p14:sldIdLst>
        </p14:section>
        <p14:section name="skyline problem" id="{71715413-340B-47AD-9BE4-F72201237F88}">
          <p14:sldIdLst>
            <p14:sldId id="279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BT balance factor" id="{43102956-F481-449C-A764-3EC81CDE86E5}">
          <p14:sldIdLst>
            <p14:sldId id="287"/>
          </p14:sldIdLst>
        </p14:section>
        <p14:section name="最大連續子序列" id="{F9DBD323-F669-4803-B173-173D91BD6D84}">
          <p14:sldIdLst>
            <p14:sldId id="288"/>
            <p14:sldId id="289"/>
            <p14:sldId id="290"/>
          </p14:sldIdLst>
        </p14:section>
        <p14:section name="背包問題" id="{3102C595-C8D9-4420-A1A1-7B2618F1A1EC}">
          <p14:sldIdLst>
            <p14:sldId id="291"/>
            <p14:sldId id="292"/>
            <p14:sldId id="293"/>
            <p14:sldId id="294"/>
            <p14:sldId id="297"/>
            <p14:sldId id="361"/>
          </p14:sldIdLst>
        </p14:section>
        <p14:section name="Binary search 相關" id="{0D64FA20-EC53-4886-9176-E1145E0710B9}">
          <p14:sldIdLst>
            <p14:sldId id="295"/>
            <p14:sldId id="296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</p14:sldIdLst>
        </p14:section>
        <p14:section name="bucket and radix sort" id="{12591F44-D3D2-4E6E-8174-0169883608F1}">
          <p14:sldIdLst>
            <p14:sldId id="309"/>
            <p14:sldId id="310"/>
            <p14:sldId id="311"/>
          </p14:sldIdLst>
        </p14:section>
        <p14:section name="Quick sort" id="{D4E28C96-482E-4161-8485-4C55155A698F}">
          <p14:sldIdLst>
            <p14:sldId id="313"/>
            <p14:sldId id="314"/>
            <p14:sldId id="315"/>
            <p14:sldId id="316"/>
            <p14:sldId id="317"/>
            <p14:sldId id="318"/>
            <p14:sldId id="319"/>
          </p14:sldIdLst>
        </p14:section>
        <p14:section name="排序演算法 lower bound" id="{7246C97D-F562-444B-AC33-4CF8B9017676}">
          <p14:sldIdLst>
            <p14:sldId id="320"/>
          </p14:sldIdLst>
        </p14:section>
        <p14:section name="heap sort" id="{AEF4BF1E-0572-42D5-8C72-1001D7D1582B}">
          <p14:sldIdLst>
            <p14:sldId id="322"/>
            <p14:sldId id="323"/>
            <p14:sldId id="321"/>
          </p14:sldIdLst>
        </p14:section>
        <p14:section name="Order Statistic" id="{E49D50E6-BC6C-420F-B235-87BFBB7A334A}">
          <p14:sldIdLst>
            <p14:sldId id="306"/>
            <p14:sldId id="307"/>
            <p14:sldId id="308"/>
          </p14:sldIdLst>
        </p14:section>
        <p14:section name="序列比對相關" id="{16BF64E6-09FF-41D7-A486-3CF70DCA3070}">
          <p14:sldIdLst>
            <p14:sldId id="329"/>
            <p14:sldId id="331"/>
            <p14:sldId id="328"/>
            <p14:sldId id="330"/>
            <p14:sldId id="324"/>
            <p14:sldId id="326"/>
            <p14:sldId id="327"/>
            <p14:sldId id="332"/>
            <p14:sldId id="333"/>
            <p14:sldId id="334"/>
            <p14:sldId id="325"/>
          </p14:sldIdLst>
        </p14:section>
        <p14:section name="DFS &amp;&amp; BFS 及其應用" id="{056B9F17-CB20-40EE-8A1B-4314B7BF4344}">
          <p14:sldIdLst>
            <p14:sldId id="339"/>
            <p14:sldId id="340"/>
            <p14:sldId id="341"/>
            <p14:sldId id="342"/>
            <p14:sldId id="335"/>
            <p14:sldId id="336"/>
          </p14:sldIdLst>
        </p14:section>
        <p14:section name="一些圖論" id="{FC502766-FCDB-4A1C-810A-FB11A0983A78}">
          <p14:sldIdLst>
            <p14:sldId id="337"/>
            <p14:sldId id="343"/>
          </p14:sldIdLst>
        </p14:section>
        <p14:section name="最短路徑" id="{C64BA45C-39D1-411F-9077-A15BFFEA5677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352"/>
            <p14:sldId id="353"/>
          </p14:sldIdLst>
        </p14:section>
        <p14:section name="最小生成樹" id="{0D43ED4F-CD35-48E0-8447-82806E405557}">
          <p14:sldIdLst>
            <p14:sldId id="351"/>
            <p14:sldId id="354"/>
            <p14:sldId id="355"/>
          </p14:sldIdLst>
        </p14:section>
        <p14:section name="Matching" id="{BB4135DF-AD9C-4374-A848-FF1CFB877DC1}">
          <p14:sldIdLst>
            <p14:sldId id="356"/>
            <p14:sldId id="357"/>
            <p14:sldId id="358"/>
            <p14:sldId id="360"/>
            <p14:sldId id="3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9" d="100"/>
          <a:sy n="109" d="100"/>
        </p:scale>
        <p:origin x="-165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37.64706" units="1/cm"/>
          <inkml:channelProperty channel="Y" name="resolution" value="37.63066" units="1/cm"/>
        </inkml:channelProperties>
      </inkml:inkSource>
      <inkml:timestamp xml:id="ts0" timeString="2020-01-19T09:46:47.10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21625 11236,'0'-18,"0"-17,-17 17,-1 1,0-1,1 0,-1 1,0-1,-17 1,35-1,-35 18,0-35,-1 17,19 0,-36 18,35-17,-35-1,18 18,0 0,-18-18,35 18,-35-35,0 18,18-1,-36-17,19 17,-1 18,17-18,-34-17,-1 17,18 18,-35-17,35-18,0 17,0 18,18-18,-18 1,0-1,36 18,-36-18,-18 1,1-1,-1 0,53 1,-35 17,1-18,16 1,1 17,0-18,-1 18,-16 0,-1-18,17 18,-17 0,18 0,0 0,-18 0,18-35,-1 35,-17-18,18 18,-18 0,36 0,-36 0,0 0,0-17,18 17,-36-18,36 0,-18 18,18 0,-18 0,0-17,35 17,-52 0,17-18,0 18,17-18,-16 18,-19-17,18 17,18 0,-18-18,18 18,-1-17,1 17,17 0,-35 0,1-18,34 18,-53-18,36 18,0 0,-18 0,-18 0,18-17,18 17,-18 0,0-18,36 18,-19 0,-17-18,18 18,0 0,0-17,-1 17,-17 0,18 0,-18 0,-17 0,17 0,18 0,-18 0,17 0,1-18,0 18,-1 0,1 0,-18 0,18 0,-18 0,0 0,36 0,-19 0,19 0,-19 0,19 0,-19 0,19 0,-19 0,19 0,-1 0,-17 0,17 0,1 0,-19 0,19 0,-1 0,0 0,-17 0,18 0</inkml:trace>
  <inkml:trace contextRef="#ctx0" brushRef="#br0" timeOffset="984.0742">16087 9984,'0'17,"-18"-17,18 18,-18-18,-35 18,53-1,-35 1,18-1,-1-17,-17 36,35-19,0 1,0 0,0-1,0 1,17-18,1 0,-18 18,35-1,18-17,-53 18,18-1,35 19,-18-1,-35-17,18-18,-1 17,18 1,-35 0</inkml:trace>
  <inkml:trace contextRef="#ctx0" brushRef="#br0" timeOffset="87184.1207">17092 9190,'-18'0,"1"0,-1 0,1 0,17 18,-18-1,18 1,-18-1,1 1,17 17,0-17,-18 0,18-1,-18 1,18 0,0-1,0 18,0-17,0 0,0 17,0 0,0-17,0 0,0 17,0-18,0 19,0-19,0 1,0 0,0-1,0 1,0 0,0-1,0 1,0-1,18 1,0 17,-1-17,1-18,-18 18,18-1,-1 1</inkml:trace>
  <inkml:trace contextRef="#ctx0" brushRef="#br0" timeOffset="88871.8605">17533 9313,'-18'18,"1"17,17 1,-36-1,36-18,-17 1,-1 0,1 17,-1-35,18 18,-18-1,18 1,-17 0,17-1,-18 1,18-1,-18-17,1 18,-1 0,18-1,-18 1,18 0,0-1,36-17,17 0,-36 0,19-17,-19 17,18 0,1 0,-19 0,1 0,17 0,1 0,-1 0,-17 0,-1 0,1 0,17 0,-17 0,-1 0,1 0,0 0,-18-18</inkml:trace>
  <inkml:trace contextRef="#ctx0" brushRef="#br0" timeOffset="89560.0433">17692 9366,'0'36,"0"-19,0 36,-18 0,18-35,0 35,0-1,-17-16,17-1,0-17,-18 17,18-17,0 17,0-18,0 1</inkml:trace>
  <inkml:trace contextRef="#ctx0" brushRef="#br0" timeOffset="90440.0175">17992 9631,'17'0,"1"0,17 0,18 0,-35 0,52-18,-34 18,-1 0,18 0,-36 0</inkml:trace>
  <inkml:trace contextRef="#ctx0" brushRef="#br0" timeOffset="91423.8466">18662 9313,'18'0,"-18"18,0 17,0-17,0 17,0 0,0 1,0-1,0-17,0 35,0-18,0 0,0-17,0 35,0-36,0 19,0-19,0 18,0-17</inkml:trace>
  <inkml:trace contextRef="#ctx0" brushRef="#br0" timeOffset="92759.2685">19015 9825,'17'0,"1"0,0 0,-1 17,-17 19,0-19,0 19,0-19,0 1,-17-18,17 18,-18-1,0 1,1-18,-1 18,0-18</inkml:trace>
  <inkml:trace contextRef="#ctx0" brushRef="#br0" timeOffset="94712.343">19544 9208,'18'17,"-18"1,0 17,0 0,0 1,0-19,0 36,0-18,0 1,0-1,0-17,0 17,0-17,0 34,0-34,0 17,0-17,0 0,0-1,0 1</inkml:trace>
  <inkml:trace contextRef="#ctx0" brushRef="#br0" timeOffset="96671.7573">20020 9155,'-18'0,"1"0,-1 0,1 17,-1-17,18 18,-18 0,1-1,-1 1,0-1,1 1,17 0,0-1,-36 19,36-19,0 19,-17-36,17 17,0 1,0-1,0 1,0 0,0-1,-35 1,35 0,0 17,0-17,0-1,0 18,0-17,0 0,0-1,0 1,0 0,0-1,0 1,0 0,0-1,0 1,35-18,-18 0,19 0,-19 0,19 0,-19 0,19 0,-19 0,1 0,-1 0,-17-18,18 18,-18-17,18-1,-18 0,17 1,-17-1,0 0,18 18,-18-35,0 17,0 1,0-1,0 1,-18-1,1 18,-1 0,0 0,1 0,-1 0,1 0,-1 0,0 0,1 0,-1 0,0 0,1 0,-1 0,0 0,1 0</inkml:trace>
  <inkml:trace contextRef="#ctx0" brushRef="#br0" timeOffset="98624.1017">20249 9525,'18'0,"0"0,-1 0,1 0,0 0,-1 0,1 0,0 0,-1 0,1 0,-1 0,1 0</inkml:trace>
  <inkml:trace contextRef="#ctx0" brushRef="#br0" timeOffset="103007.6367">20690 9243,'0'17,"0"1,0 35,0-35,0 17,0-17,0 17,0 18,0-36,0 36,0-35,0 35,0 0,0-36,0 19,-17-1,-1 0,18-17,18-36,-18 1,17-19,19-17,-19 18,1 17,0-17,-1 0,1 17,-18 1,0-19,18 36,-1-17,-17-1,0 0,18 1,-18-1,17 1,1 17,0-18,17 18,-17 0,-18 35,0 0,0-17,0 35,0-18,0-17,0 0,0 17,0-18,0 1,0 0,0-1,0 1,0 0,0-1,0 1,0 0,0-1,0 1</inkml:trace>
  <inkml:trace contextRef="#ctx0" brushRef="#br0" timeOffset="104608.3406">21220 9190,'0'18,"0"-1,0 1,0-1,0 1,0 17,0-17,0 0,0-1,0 1,0 0,0 17,0-18,0 36,0-35,-18 17,18 1,0-19,0 18,0-17,0 0,0-1,0 1,0 0,0-1,0 1,0 0,0-1,0 1,0-1,0 1,-18 0,36-18,17 0,-17 0,-1 0,1 0,0 0,17-18</inkml:trace>
  <inkml:trace contextRef="#ctx0" brushRef="#br0" timeOffset="105359.7371">21290 9190,'0'-18,"18"18,17 0,-17 0,17 0,-17 0,-18-17,35 17,-17 0</inkml:trace>
  <inkml:trace contextRef="#ctx0" brushRef="#br0" timeOffset="106760.3713">21484 9278,'0'0,"0"35,0-17,0 17,0-17,0 17,0-17,0-1,0 1,0 0,-17-1,17 1,0 0,0-1,-18 1,18 0,0-1,0 1,0-1,-18 1,36-18,0 0,17 0,-18 0,36-35,-35 35,17 0,-17 0,17-18,-17 18,-1 0,1 0,0 0</inkml:trace>
  <inkml:trace contextRef="#ctx0" brushRef="#br0" timeOffset="107600.2179">21696 9278,'-18'0,"18"35,0 18,0-17,0-19,0 18,0-17,0 0,0-1,0 1,0 0,0 17,0-17,-17-1,17 1,0-1,0 1,0 0,0-1,0 1,0 0,0-1,-18 1,18 0</inkml:trace>
  <inkml:trace contextRef="#ctx0" brushRef="#br0" timeOffset="109232.0954">21890 9190,'0'-18,"18"18,-1 0,1 0,-1 0,1 18,0-18,-18 18,0 17,0-18,0 1,0 17,0 1,0-19,0 36,0-35,0-1,0 1,0 35,0-35,0 17,0-17,0 17,0 0,0-17,0-1,0 19,0-19,0 1,0 0,0-1,0 1,0-1,-18-17,0 0,18 18,-17-18,-18 0,17 18,0-18,-17 0,17 0,1 0,-1 17</inkml:trace>
  <inkml:trace contextRef="#ctx0" brushRef="#br0" timeOffset="110168.9302">22401 8908,'0'17,"36"36,-36-18,0-17,0 0,17 17,1-17,-18-1,0 19,0-1,0-17,0 17,0 0,0 0,0-17,0 17,0-17,0 0,0 17,0-18,0 19,0-1,0-17,0-1,0 19,0-19,0 36,0-18,0 1,-35 17,35-18,-18 18,0-53,1 35,-1-17,18 17,-18-17,1-1,-18-17,17 18,18 0,-18-18,1 0,-1 0,0 0</inkml:trace>
  <inkml:trace contextRef="#ctx0" brushRef="#br0" timeOffset="111120.2862">18909 8484,'0'18,"-18"17,18-17,-17-1,17 36,-53 0,53-35,0 17,-18 18,-17-18,35-17,0 17,-18 1,18-19,-18 1</inkml:trace>
  <inkml:trace contextRef="#ctx0" brushRef="#br0" timeOffset="112495.7606">19121 8520,'-18'0,"0"0,-17 35,35 0,-18 0,1 1,17 17,-36 0,36-36,0 18,-17 18,17-17,-18 17,1-18,-1 0,18-17,-18 17,18-17,0-1,0 1</inkml:trace>
  <inkml:trace contextRef="#ctx0" brushRef="#br0" timeOffset="113864.7657">18486 7514,'0'18,"-18"-18,0 17,1 19,17-1,0-17,-18 17,0-17,18 17,-17-35,17 17,0 19,-18-19,18 1,0 0,0-1,0 1,0 17,0-17,0 0,0-1,0 18,0-17,0 0,0-1,0 19,0-1,0-17,18-1,-18 1,17-18,1 35,0-35,-18 18,17-18,-17 17,18 1,0-18,-1 18,1-18,-1 17,1-17</inkml:trace>
  <inkml:trace contextRef="#ctx0" brushRef="#br0" timeOffset="116928.0817">18715 7673,'-18'-18,"18"1,18-1,-1 0,19 18,-19-17,-17-1,18 18,0 0,-1 0,19 0,-36 18,0-1,17-17,-17 36,0-19,36 1,-36 0,0-1,0 1,0-1,0 1,0 0,0-1,0 1,0 0,0-1,0 1,0 0,0-1,-18-17,0 0,1 18,17 0,-18-18,0 0,1 0,-1 17,53-34,1 17,-19-18,19 18,-19 0,1 0,17 0,-35 18,0-1,0 1,0-1,0 1,0 0,18-1,-18 1,0 0,0-1,0 1,0 0,0-1,0 1,-18-1,18 1,0 0,0-1,-18 1,1-18,-1 0,-17 0,17 0,1 0,-19 0,19 0,17-18,-18 18,0 0,18-17</inkml:trace>
  <inkml:trace contextRef="#ctx0" brushRef="#br0" timeOffset="119448.1366">19350 8220,'18'0,"-18"17,0 1,0 0,0-1,0 1,0 0,-18-1,0 1,1-18,-1 0</inkml:trace>
  <inkml:trace contextRef="#ctx0" brushRef="#br0" timeOffset="120392.2353">19738 7673,'-18'0,"18"35,0 0,-17 18,17-35,0 35,-18 0,18 0,-18-18,18 0,0-17,-17 35,17-35,0 17,0-18,0 1,0 0</inkml:trace>
  <inkml:trace contextRef="#ctx0" brushRef="#br0" timeOffset="121663.5199">20020 7867,'-18'0,"1"0,17 18,-18-18,1 17,-19 1,36 0,-17-18,17 35,0-18,0 19,0-19,-18 1,18 0,0-1,0 19,0-19,35 18,-17-17,0 0,-1-18,1 0,-1 0,1 0,0 0,-1 0,1 0,17 0,-35-18,18 0,0-17,-1-18,-17 36,0-19,0 19,0-19,0 1,0 18,0-1,0 0,0-17,0 17,-17-17,17 17,-18 18,18-17,-18 17,1 0,-1 0,0 0,1 0,-1 0,0 17,1 1</inkml:trace>
  <inkml:trace contextRef="#ctx0" brushRef="#br0" timeOffset="122728.1667">20285 7567,'17'0,"1"0,0 35,-1 1,1-19,-18 19,0-19,35 18,-35 1,0-1,0-17,0-1,18 19,-18-1,0-17,0-1,0 1,0-1,0 1,0 17,0-17,0 17,0 1,0-19,0 1,0 17,0-17,0 17,-18-17,1 17,17-17,0-1,-36 18,19-17,17 0,-18-1,0-17,18 18,-17-18,-19 18,36-1,-17-17,17 18,-35-18,17 0,0 18</inkml:trace>
  <inkml:trace contextRef="#ctx0" brushRef="#br0" timeOffset="133728.103">15169 9860,'-17'-18,"-18"-17,-1 0,1 0,-18-18,18 35,-1-35,-16 36,-19-36,53 35,-52-17,17-1,-35-16,52 16,-34 1,17 0,-18-1,36 1,-35 18,-1-19,36 1,-18 0,-35-1,35 1,17 17,-16 1,-19-18,0 17,18 0,-17 18,35-35,-36 35,18-18,-17 1,-1-19,1 19,-1-1,0 18,-17 0,18 0,-36-35,53 35,-18-18,18 18,18 0,0 0,0-17,-1 17,19 0,-19 0,19 0,-19 0,19 0,-18 0,17 0,0 0,-17 0,17 0,-35 0,1 0,-19 0,0 0,-34 0,34 0,-17 0,35 0,-18 0,1 0,17 0,18 0,-18 0,17 0,19 0,-18 0,17 0,-17 0,17 0,0 0,1 0,-1 0,-17 0,17 0,-17 0,17 0,-35 17,18-17,0 0,-1 0</inkml:trace>
  <inkml:trace contextRef="#ctx0" brushRef="#br0" timeOffset="134560.0929">10971 8537,'0'0,"0"18,0 17,-53-17,36-1,-1 1,-52 0,70-1,-53 19,35-36,18 17,-18 1,1 0,17-1,0 1,35-1,0-17,1 18,17 0,-18-1,35 19,19-1,34 0,1 18,-19-18,-16 1,-19-1,-17-35,-18 18,-17-18</inkml:trace>
  <inkml:trace contextRef="#ctx0" brushRef="#br0" timeOffset="136303.4394">9842 8378,'-17'-35,"-18"0,-36-36,36 36,-36-35,-52-1,52 36,-35-18,53 0,1 18,-19 17,0-35,1 18,-1-18,36 53,-36-53,36 35,18 18,-36-17,17-1,19 0,-19 1,-17-1,18 0,-18 1,18 17,0-18,-1 18,-16-35,16 35,1 0,0-18,-1 1,1 17,-18-18,0 0,0 1,1 17,-1 0,35-18,-17 18,17 0,0 0,1 0,-19 0,36-18,-17 18,-1 0,1 0,-1 0,0 0,-17 0,17 0,1 0,-1 0,0 0,1 0,-1 0,1 0,-36 0,17 0,19 0,-1 0,0 0</inkml:trace>
  <inkml:trace contextRef="#ctx0" brushRef="#br0" timeOffset="137359.8">7497 7161,'-18'18,"0"0,1-1,-1 1,0 0,1-1,-1 18,0-17,1 0,17-1,-18 1,1-18,17 18,0-1,0 1,0 0,0-1,0 1,17-18,18 35,1-17,-19-1,36 1,-53 0,36-1,-19-17,18 18,-35 0,18-1</inkml:trace>
  <inkml:trace contextRef="#ctx0" brushRef="#br0" timeOffset="140192.1508">6597 7355,'0'-17,"-18"17,1 0,-19 0,19 0,-1-18,0 18,-17 0,0 0,0 0,-18 0,17 0,1 0,-18 0,0 0,18 0,-18 0,0 0,36 0,-36 0,0 0,17 0,-16 0,16 0,1 0,0 0,-18 0,35 0,-17 0,-18 0,35 0,1 0,-19 0,1 0,0 0,0 0,-1 0,19 0,-1 0,0 0,1 0,-1 0,0 0</inkml:trace>
  <inkml:trace contextRef="#ctx0" brushRef="#br0" timeOffset="141599.4636">5398 7091,'-18'0,"-17"17,-18 19,35-19,0 1,1 0,-1-1,-17 1,17 0,1-1,-1-17,0 18,1-1,-1 1,0-18,18 18,18-1,0 1,-1 0,1-1,0 1,-1-18,-17 18,18-1,-1 1,1 0,0-1,-1 1,-17-1,18 1,0-18,-18 18,17-1,-17 1</inkml:trace>
  <inkml:trace contextRef="#ctx0" brushRef="#br1" timeOffset="189223.9074">14217 11148,'-18'0,"1"0,-19-18,19 18,-1-18,-17 1,17 17,1-18,-19 1,1 17,17 0,1-18,-19 18,19-18,-1 1,1 17,-19-18,-17 0,18 1,17 17,18-18,-35 18,17 0,1-18,-1 18,-17-17,17 17,1 0,-1-18,0 18,1 0,-1 0,0 0,1 0,-1-17,1 17,-1-18,0 18,-17-18,17 18,-17 0,17 0,-17-35,0 35,17-18,1 18,-1 0,-17 0,17-17,-17 17,17-18,-35 18,36-18,-1 18,0 0,-17-17,0 17,-1 0,1-35,0 17,17 18,-35 0,0-18,36 18,-36 0,0-35,35 35,-35 0,18-18,-18 1,-17-1,17 0,17 1,1 17,0-18,17 18,-17-17,17 17,1 0,-36 0,35-18,-17 18,17 0,-35 0,36 0,-19 0,-16-18,-1 18,17 0,-52-35,35 35,0-18,0 18,18 0,-18 0,18 0,0-17,-18 17,0-36,0 36,18 0,-18 0,35 0,-17 0,-1-17,-16 17,16-18,19 18,-36 0,35 0,-35-18,0 18,36-17,-19 17,1 0,-18-18,18 18,0 0,-1-17,1 17,0 0,17 0,0 0,-17-18,18 18,-1 0,0 0,1-18,-1 18,0 0,-17 0,0 0,17 0,-17-17,0 17,-1 0,-17 0,36 0,-36-36,18 36,-1 0,1-17,-18 17,35 0,-17 0,18 0,-1 0,-17 0,17-18,-17 18,17 0,0 0,-17-18,-18 18,36 0,-1-17,0 17,1 0,-19 0,36-18,-17 18,-1 0,-17 0,0 0,17 0,-17 0,17 0,-17-17,17 17,-17 0,17 0,-17-18,17 18,-17 0,17-18,1 18,-1 0,0 0,1 0,-1 0,-17 0,17 0,1 0,-1 0,0 0,1-35,-1 35,0 0,1 0,-1 0,0 0</inkml:trace>
  <inkml:trace contextRef="#ctx0" brushRef="#br1" timeOffset="190912.1718">8837 9790,'-18'0,"1"0,-18 17,-1-17,19 18,-36-18,53 17,-36 1,19-18,-1 0,18 18,-35-18,0 0,35 17,-18-17,18 18,-18-18,1 0,-1 0,0 18,1-18,-1 0,18 17,18 1,-18 0,17-18,1 17,17 1,-17 17,17 0,0 1,-17-19,-18 1,18 0,-1-1,-17 19,18-36,-18 17,35 18,-17 1,0-1,17 36,-17-54,-18 1</inkml:trace>
  <inkml:trace contextRef="#ctx0" brushRef="#br1" timeOffset="193535.6425">5080 13088,'0'18,"0"35,0-18,0 0,0 0,0 1,0-19,0 19,0-19</inkml:trace>
  <inkml:trace contextRef="#ctx0" brushRef="#br1" timeOffset="194736.1765">5080 13141,'18'-18,"17"18,18 0,-36 0,36 0,0 0,-17 0,-19 0,19 0,-19 0,1 36,-18-19,0 1,0 0,0 17,0 0,0-17,0-1,0 1,0 0,-35-18,17 0,0 0,1 0,-1 0,18 17,-35-17,17 0,-17 0,17 18,-17-18,17 0,1 0,-1 0,0 0</inkml:trace>
  <inkml:trace contextRef="#ctx0" brushRef="#br1" timeOffset="195407.9646">5186 13529,'0'18,"0"-1,0 19,-18-19,18 1,0-1,-17 19,-1-19,0 19,1-36</inkml:trace>
  <inkml:trace contextRef="#ctx0" brushRef="#br1" timeOffset="195952.2955">5415 13547,'18'0,"-1"17,-17 1,18 17,0-17,-1 35,1-36,0 19,-1-1,1-17,-18-1,18 1,-1 0,1-1</inkml:trace>
  <inkml:trace contextRef="#ctx0" brushRef="#br1" timeOffset="196680.0544">6156 12965,'53'0,"-18"0,36 0,-1 0,1 0,-18 0,0 0,-18 0,-17 0,-1 0</inkml:trace>
  <inkml:trace contextRef="#ctx0" brushRef="#br1" timeOffset="197199.4392">6174 13141,'-18'0,"0"35,18 1,0 16,-17 1,-1-17,18-1,0-17</inkml:trace>
  <inkml:trace contextRef="#ctx0" brushRef="#br1" timeOffset="198008.1772">6156 13212,'0'-18,"18"18,17-35,-17 35,-1 0,36 0,0 0,18-18,17 18,-18-18,1 18,-1 0,1 0,-18 0,-18 0,18 0,-18 0,-17 0,0 0,-36 36,18-19,-18 19,1-36,-1 52,-17-34,35 0,-18-18,1 17,-1-17,0 0,18 18,-17-18,-1 0,0 18,1-1</inkml:trace>
  <inkml:trace contextRef="#ctx0" brushRef="#br1" timeOffset="198574.7525">6456 13035,'-18'0,"1"0,-1 18,0 17,18 0,-17-17,17 17,0 1,-18-1,18-18,0 19,0-19,-35 19</inkml:trace>
  <inkml:trace contextRef="#ctx0" brushRef="#br1" timeOffset="199039.0356">6544 13070,'0'36,"0"-1,0 18,0-35,-18 17,18 0,0-17,0-1</inkml:trace>
  <inkml:trace contextRef="#ctx0" brushRef="#br1" timeOffset="199888.1162">6085 13388,'0'0,"0"18,53-18,-17 0,-1 0,18 0,-36 0,36 0,-17 0,-1 0,-17 0,17 0,18 0,-18 0,0 0,-17 0,0 0,-1 0,1 0,17 0,-17 0,35-18,-36 0,1 18,0 0,-1 0,1 0</inkml:trace>
  <inkml:trace contextRef="#ctx0" brushRef="#br1" timeOffset="201000.4665">6385 13406,'0'0,"-17"0,17 17,-36 1,1-1,35 1,-18 0,-17 17,0 0,35-17,-18-18,1 35,-1 0,0 1,18-19,-17 19,17-19,-18 1,71 0,-53-1,53-17,0 0,-18 18,18-18,0 18,0 17,0-35,-18 17,0 1,1-18,17 0,-36 18,-17-1,18-17,-1 0,-34 0</inkml:trace>
  <inkml:trace contextRef="#ctx0" brushRef="#br1" timeOffset="202056.1128">5909 13617,'18'0,"-1"0,1 0,17 0,-17 0,35 0,-36 0,19 0,17 0,-18 0,18 0,0 0,17 0,-52 0,105 0,-105 0,53 0,-36 0,-17 0,17-17,-18 17,1 0,0 0,-1 0,1 0</inkml:trace>
  <inkml:trace contextRef="#ctx0" brushRef="#br1" timeOffset="202992.2544">6668 13406,'0'0,"-18"0,0 17,18 1,-17-1,17 19,0 17,-18-18,0 0,1 18,-1-35,18 35,-18-36,1 19,-1-1,0-35,18 35,0-17,-17-18,-1 35,1-35,-1 18,0-18,1 17,-19 1,19 0,-19-18,19 17,-1-17,1 0,-1 0,18-17,-18 17,1 0,-1 0,0 0,1 0,-1 0</inkml:trace>
  <inkml:trace contextRef="#ctx0" brushRef="#br1" timeOffset="204383.4848">7338 12982,'-18'0,"1"0,17 18,0 0,0 17,0-18,0 1,0 0,-18-1,18 1,0 0</inkml:trace>
  <inkml:trace contextRef="#ctx0" brushRef="#br1" timeOffset="204816.3087">7479 12841,'0'18,"0"17,0 0,0 1,0-1,0 0,0 18,0-35,0 17</inkml:trace>
  <inkml:trace contextRef="#ctx0" brushRef="#br1" timeOffset="205415.9835">7691 13070,'17'0,"18"0,-17 0,17 18,18 0,-17-1,-19-17,19 0,16 0,-16 0</inkml:trace>
  <inkml:trace contextRef="#ctx0" brushRef="#br1" timeOffset="206152.1279">7620 13282,'18'0,"17"0,0 0,18 0,-18 0,1 0,-1 0,-17 0,-1 0,1 0,0 0</inkml:trace>
  <inkml:trace contextRef="#ctx0" brushRef="#br1" timeOffset="206848.8754">7779 13300,'0'0,"0"17,-18 1,18 17,0-17,0 35,0-36,0 36,-18 0,18-35,0 17,-17 0,17 1,0-19,-18 19,18-1,0 0,0-17,0 17,0 0,-35 18,35-17,-18-19,18 1,0 0,0-1,-17-17,17 18,-18-1,0 1,18 0,-17-18,17-36</inkml:trace>
  <inkml:trace contextRef="#ctx0" brushRef="#br1" timeOffset="208199.1737">7761 13635,'18'0,"-1"-35,1 35,0 0,-1-18,19-17,-19 35,1 0,0 0,-1 0,1 17,-18 19,0-19,0 1,0-1,0 1,0 17,0-17,0 0,0-1,0 1,0 0,0-1,0 19,0-19,0 1,0-1,0 1,0 0,0-1,0 1,0 0,0-1,-18-17,1-17,-19-19,19 19,-1 17,18-18,-18 18,18-18</inkml:trace>
  <inkml:trace contextRef="#ctx0" brushRef="#br1" timeOffset="209343.7065">8061 13035,'0'18,"0"17,0-17,0-1,0 1,0 0,0-1,0 19,0-19,18 18,-18-17,0 17,0 1,0-19,0 1,0 0,0-1,0 1,0-1,0 1,0 0,0-1</inkml:trace>
  <inkml:trace contextRef="#ctx0" brushRef="#br1" timeOffset="210504.0388">8149 13247,'18'0,"-1"0,1 0,17-35,-17 35,0 0,-1 0,1 0,0 0,-1 0,1 0,-1 0,1 0,-18 35,-18 0,18-17,0-1,-17 19,-1-19,1 19,17-19,-18 1,18-1,0 19,-18-19,1 19,-1-19,0 19,18-1,0-18,-35 1,17 17,1-17,-1 35,1-35,-1-1,18 19,0-19,-18 1</inkml:trace>
  <inkml:trace contextRef="#ctx0" brushRef="#br1" timeOffset="211496.0621">8096 13441,'0'17,"0"19,18-1,0-17,-18-1,17 1,-17 0,35-1,-35 1,18-1,-18 1,0 0,35-1,-35 1,0 0,18-1,0 1,-18 17,17-35,-17 18,0 0,18-1,0-17,-1 18,1-18,-1 17,-17 1,18-18,0 0,-1-18,1 18</inkml:trace>
  <inkml:trace contextRef="#ctx0" brushRef="#br1" timeOffset="212440.0494">8943 13370,'-18'18,"18"0,-17-1,-1 18,18-17,0 17,-35-17,35 17,0-17,-18 0,0 34,1 1,-1-35,18 17,0-17,-17-18,-1 18</inkml:trace>
  <inkml:trace contextRef="#ctx0" brushRef="#br1" timeOffset="213368.0394">8767 13141,'17'0,"1"0,-1 0,1 18,0-1,-1 1,-17 0,36-1,-36 18,35-17,-35 0,35 17,-17-17,-1-1,1 1,-18 0,18 17,-1-18,-17 1,36 35,-36-35,35 17,-17 0,-18-17,17-1,-17 1,18 0,-18 17,18-17,-18-1,0 1,17 0,-17-1,18 19,-1-19</inkml:trace>
  <inkml:trace contextRef="#ctx0" brushRef="#br1" timeOffset="214799.9678">9895 12982,'0'0,"0"18,-17 0,-1-18,-17 52,17-52,1 0,-19 18,19-18,-36 18,53-1,-18-17,0 0,1 18,-1 0,18-1,-17 1,17 0,0-1,-18 18,18-17,0 17,0-17,0 35,0 0,0-18,0 36,0-18,0-1,0 1,0-35,0 35,0-35,0 35,0-36,0 1</inkml:trace>
  <inkml:trace contextRef="#ctx0" brushRef="#br1" timeOffset="216008.0296">9596 13194,'35'0,"-18"0,19 0,-19 0,19 0,-19 0,19 0,-19 0,1 0,17 0,-17 0,17 0,-17 0,17 18,-17-18,-18 17,0 1,0 17,0-17,0 17,0 0,0 18,0 0,0-35,0 35,0-18,0 0,0 18,0-18,0 1,0-1,0-17,0 17,0-17,0 17,0-18</inkml:trace>
  <inkml:trace contextRef="#ctx0" brushRef="#br1" timeOffset="217079.3141">9613 13423,'18'0,"-1"0,1 0,0 0,-1 0,1 0,0 0,-1 0,1 0,0 0,-1 0,1 0,-1 0,1 0,0 0,-1 0</inkml:trace>
  <inkml:trace contextRef="#ctx0" brushRef="#br1" timeOffset="218000.132">9613 13600,'0'17,"-17"-17,34 0,18 0,-17 0,0 0,-1 0,1 0,0 0,-1 0,1 0,35 0,-18 0,-17 0,17 0,-17 0</inkml:trace>
  <inkml:trace contextRef="#ctx0" brushRef="#br1" timeOffset="218792.2313">9596 13935,'17'0,"18"0,18 0,0 0,-17 0,34 0,-17 0,18 0,-36 0,-17 0</inkml:trace>
  <inkml:trace contextRef="#ctx0" brushRef="#br1" timeOffset="221519.2439">10319 13088,'35'0,"0"0,1 0,-1 0,0 0,-17 0,-1 0,1 0,0 0,-18 35,0-17,0 17,0-17,0 35,0-36,0 1,0 0,0-1,0 1,0 0,0-1,0 1,0 0,0-1,-36-17,19 0,-18 0,17 0,-17 0,17-17,0 17,1 0,-1 0,0 0,1 0,-1 0,0 0,18 17,0 1,-35 17,35 18,0-18,0-17,0 35,-17-18,17 0,0-17,0 17,0 1,0-1,0-17,0-1,0 1,0-1,0 1,17 0,18-18,-17 0,17 0,-17 0,17 0,1 0,-1 0,0 0,0 0,1 0,-1 0,0 0,-17 0,17 0,-17 0,-18-36,0-34,0 35,0-36,0 36,0 17,0-35,0 36</inkml:trace>
  <inkml:trace contextRef="#ctx0" brushRef="#br1" timeOffset="222472.1537">10954 12912,'0'0,"-18"0,18 17,0 1,0 0,0-1,0 19,0-1,0-18,0 1,-18 0,18-1,0 1,0 0,0-1</inkml:trace>
  <inkml:trace contextRef="#ctx0" brushRef="#br1" timeOffset="223072.3356">11165 12859,'0'17,"0"19,0-19,0 19,0-19,0 19,0-19,0 18,-17-17,-1 17,18-17,0 0,-18-18,18 17</inkml:trace>
  <inkml:trace contextRef="#ctx0" brushRef="#br1" timeOffset="228224.385">11871 13018,'-18'17,"18"1,0-1,-17 19,17-19,-18 19,0-19,-17 1,18 17,-1 0,0-17,-17-18,17 18,1-1,-1 1,0-18,1 0,-1 0</inkml:trace>
  <inkml:trace contextRef="#ctx0" brushRef="#br1" timeOffset="229015.2755">11606 13159,'18'0,"17"0,-17 0,17 0,1-18,16 18,1 0,-35-18,35 18,-18 0,-17 0,-1 0,1-17</inkml:trace>
  <inkml:trace contextRef="#ctx0" brushRef="#br1" timeOffset="229895.8092">11783 13335,'0'18,"0"17,0-17,0 34,0-16,0-1,0 18,0-35,0 34,0-34,0 35,0 0,-18-35,1 17,17-17,0-1,-36 1,36-1,-35 19,35-19,-18-17,1 0,-1 0,0 18</inkml:trace>
  <inkml:trace contextRef="#ctx0" brushRef="#br1" timeOffset="231264.4664">11783 13423,'17'0,"-17"-17,18 17,0 0,-1-18,1 18,-18-18,18 18,17 0,18 0,-36 0,19 0,-19 0,19 0,-19 0,1 18,-18 17,0-17,35 35,-35-18,0-17,0 17,0 0,0 18,0-35,0 17,0-17,0 17,0-17,0 17,0-17,0-1,0 18,0-17,0 0,0-1,0 1,0 0,0-1,0 1,0 0,-53-36,36 0,-19-52</inkml:trace>
  <inkml:trace contextRef="#ctx0" brushRef="#br1" timeOffset="232071.8467">11871 13582,'0'-18,"18"18,-1 0,19 0,-19 0,1 0,-1 0,1 0,0 0,17 0,-17-17,17 17</inkml:trace>
  <inkml:trace contextRef="#ctx0" brushRef="#br1" timeOffset="232759.9806">11871 13794,'-18'0,"36"0,17 0,1 0,-1 0,-18 0,1 0,0 0,17 0</inkml:trace>
  <inkml:trace contextRef="#ctx0" brushRef="#br1" timeOffset="233464.1862">12594 12982,'0'0,"0"18,0 0,0-1,-17 1,-1 17,0-17,1 17,17 0,-18-35,0 36,1-19,-1 18,0-35,18 18,-17-18,17 18,-36-1,36 1</inkml:trace>
  <inkml:trace contextRef="#ctx0" brushRef="#br1" timeOffset="234200.1483">12559 13159,'18'0,"17"-18,-18 0,1 1,17 17,1 0,-1-18,-17 18,17 0,-35-18,17 18,1 0,0 0,-18 18,0 0,0 17,0-17,0 17,0-17,0 17,0-18,-18 19,0-19,1 1,-1 0</inkml:trace>
  <inkml:trace contextRef="#ctx0" brushRef="#br1" timeOffset="234712.2289">12682 13353,'-35'0,"35"17,-18 1,18 35,-17 0,17-36,0 54,0-18,0 17,-35-17,17 0,0 18,18-36,0 18,-35-35,17 35,18-36</inkml:trace>
  <inkml:trace contextRef="#ctx0" brushRef="#br1" timeOffset="235792.6092">12682 13406,'18'-18,"17"18,1-18,-19 18,1-17,-1 17,1 0,0 0,-1-18,1 18,0 0,-1 0,1 18,-18-1,0 1,0 17,0 0,0-17,0 17,0-17,0 35,0-18,0 18,-18-35,1 17,-1 18,18-35,-35 35,35-36,-18 18,18 1,-35-19,35 1,0 0,0-1,0 1,-18 0,18-1,0 1,-17-18,-1 0,18-18,-18 1,18-1</inkml:trace>
  <inkml:trace contextRef="#ctx0" brushRef="#br1" timeOffset="237135.8665">12788 13406,'-17'17,"17"36,-18 0,18-35,0-1,0 1,0 0,0-1</inkml:trace>
  <inkml:trace contextRef="#ctx0" brushRef="#br1" timeOffset="238168.0087">12700 13564,'0'-35,"18"35,-1 0,1 0,0 0,-1 0,1 0,-1 0,1 0,0 0,-1 0</inkml:trace>
  <inkml:trace contextRef="#ctx0" brushRef="#br1" timeOffset="238776.225">12665 13723,'35'0,"0"0,36-18,-36 18,18-17,-35 17,-1 0</inkml:trace>
  <inkml:trace contextRef="#ctx0" brushRef="#br1" timeOffset="239992.1266">13053 13070,'17'0,"19"0,-19 0,19-17,-19 17,19 0,-19 0,18 0,-17 17,0 19,-18-1,0 18,35-18,-35-17,18 17,-18-17,0-1,0 19,0-19,0 19,0-1,-18-35,0 0,1 0,-1-18,0-17,1 0,-1 17</inkml:trace>
  <inkml:trace contextRef="#ctx0" brushRef="#br1" timeOffset="240488.1438">13176 13141,'-17'0,"17"35,-53 18,53 0,-18 0,-17-35,35 17,-18-17,1-1,17 1</inkml:trace>
  <inkml:trace contextRef="#ctx0" brushRef="#br1" timeOffset="240928.2601">13053 13529,'0'0,"0"18,0-1,0 19,0-19,0 18,0-17,-18 17,18-17,-17 0,17-1,-18 1,0 0</inkml:trace>
  <inkml:trace contextRef="#ctx0" brushRef="#br1" timeOffset="241439.0463">13106 13670,'0'-18,"17"1,1-18,17 35,18-18,-18-17,-17 35,35-18,-18 0,1 18,-19-17,36 17,-35 0,-1 0</inkml:trace>
  <inkml:trace contextRef="#ctx0" brushRef="#br1" timeOffset="242311.5339">13018 13899,'17'0,"36"0,-35 0,35 0,0 0,-18 0,-18 0,54 0,-18-17,-18 17,0-18,-17 18,0 0,-1-17,-17-1</inkml:trace>
  <inkml:trace contextRef="#ctx0" brushRef="#br1" timeOffset="243343.8972">13317 13600,'-17'0,"-1"17,0 1,18 17,-17 0,17 1,0 17,-18-18,18-17,-35 17,35 0,0 0,-18-17,18 0,-17-1,17 1,0 0,-18-1,18 1,0-1,0 1,-18-18,18 18,0-1</inkml:trace>
  <inkml:trace contextRef="#ctx0" brushRef="#br1" timeOffset="244672.4087">14252 13494,'-17'0,"34"0,19 0,-1 0,-18 0,1-18,17 18,18 0,-17 0,16-18,1 18,0-17,-17 17,16 0,1 0,0 0,35 0,-52 0,70 0,-36 0,36-18,-35 18,-54 0,18 0,-17 0,0 0,-1 0,1 0,0-17</inkml:trace>
  <inkml:trace contextRef="#ctx0" brushRef="#br1" timeOffset="245688.039">15293 13194,'18'35,"17"-35,0 35,-17-17,17 17,0-17,-17 0,0-18,-1 17,-17 1,0 17,-17 0,-1-35,-17 36,-1-19,1-17,17 36,-17-19,0 19,17-36,-17 35,17-35,1 17,17 1,-18-18,18 18</inkml:trace>
  <inkml:trace contextRef="#ctx0" brushRef="#br1" timeOffset="246632.0558">15963 13070,'35'0,"1"0,17 0,0 0,-18 0,0 0,-17 0,35 0,-36 0,1 0</inkml:trace>
  <inkml:trace contextRef="#ctx0" brushRef="#br1" timeOffset="249343.9986">16192 13141,'0'35,"0"-17,0 17,0 0,0 1,0-19,0 1,0 17,0 18,0-35,0-1,0 1,0 17,0-17,-17 0,17 17,0-17,-18 34,18-34,0 0,0-1,0 1,0 0,0-1,0 1,-17-18,-1 18,18-1,0 1,0 0,-18-18,-17 0,0 0,17 0,-17 17,17-17,-35 0,36 0,-19 0,19 0,-19 0,1 0,18 18,-1-18,0 0,1 0,34 0,1 0,0-18,17 18,-18-17,19 17,-19 0,36-18,-35 18,17 0,-17 0,17-18,-17 18,17 0,-17 0,-1 0,1 0,0-17,17 17,-18 0,19 0,-1 0,0 0,-17 0,17 0,-17 0,35 0,-36 0,1 0,0 0,-1 0,1 0,0 0,-1 0,1 0</inkml:trace>
  <inkml:trace contextRef="#ctx0" brushRef="#br1" timeOffset="255535.7756">7532 14393,'-18'0,"-17"18,0 0,35-1,-18-17,-17 18,17 0,0-1,18 1,-17-18,17 17,-18 19,1-19,17 1,-18 35,18-35,0 52,-18-35,1-17,17 17,0-17,0 17,0 0,0 1,0-19,0 19,0-19,0 36,17-35,-17 17,36-17,-36-1,17 19,1-36,-1 0,1 0,0 0</inkml:trace>
  <inkml:trace contextRef="#ctx0" brushRef="#br1" timeOffset="257287.4523">7708 15081,'18'0,"-1"0,1 0,0-35,-1 17,-17-17,0 17,18-17,0 17,-18-17,0 18,0-19,17 36,-17-17,0-19,0 19,0-19,-17 19,-1 17,0 0,1 0,-1 0,0 0,1 0,-1 0,1 0,-1 0,18 17,0 1,0 0,0-1,35 19,-17-1,-1-35,1 35,0-17,-1-1,1 1,0-18,-18 18,17-1,-17 1,18 0,-18-1,0 1,0 0,0-1,0 1,0 0</inkml:trace>
  <inkml:trace contextRef="#ctx0" brushRef="#br1" timeOffset="257920.1539">7832 14517,'17'0,"1"0,35 0,-35 0</inkml:trace>
  <inkml:trace contextRef="#ctx0" brushRef="#br1" timeOffset="258615.9951">8026 14834,'17'0,"36"0,-17 0,-1 0,0 0,-17 0</inkml:trace>
  <inkml:trace contextRef="#ctx0" brushRef="#br1" timeOffset="259360.1333">8449 14640,'0'18,"0"0,0 17,0 0,0 0,0 18,0 0,0 0,0-18,0-17,0 0,0-1,0 1,0 0,0-1</inkml:trace>
  <inkml:trace contextRef="#ctx0" brushRef="#br1" timeOffset="260047.4775">8819 15028,'0'18,"0"0,0-1,0 1,0 0,0-1,0 1,0-1,0 1,0 0,-17-18</inkml:trace>
  <inkml:trace contextRef="#ctx0" brushRef="#br1" timeOffset="260992.0437">9402 14446,'0'18,"0"17,0 0,0 18,0 0,0 0,0-18,0 36,0-36,0 36,0-54,0 36,0-17,0-19,-18-17,18 18</inkml:trace>
  <inkml:trace contextRef="#ctx0" brushRef="#br1" timeOffset="261944.0881">9631 14834,'0'18,"0"0,-18 17,1-18,-1-17,0 18,18 0,-17-18,-1 17,-17 1,35 0,-18-18,18 17,-18-17,1 0,17 18,17-18,1 18,0-18,-1 17,1 1,-18 0,18-18,-1 17,1 1,-18-1,18-17,-1 18,-17 0,18-18</inkml:trace>
  <inkml:trace contextRef="#ctx0" brushRef="#br1" timeOffset="262855.8548">9384 15064,'0'17,"0"1,0 17,0-17,0 17</inkml:trace>
  <inkml:trace contextRef="#ctx0" brushRef="#br1" timeOffset="263992.1641">9966 14922,'18'0,"-1"0,1 0,0 0,17 0,-18 0,19 0,-19 0,1 0,0 0,-1 0</inkml:trace>
  <inkml:trace contextRef="#ctx0" brushRef="#br1" timeOffset="266024.0602">10530 14623,'0'35,"-17"18,-18 0,35-36,0 19,0-1,0 0,0 18,0 0,-18-35,18 35,0-18,0-17,-18-18,18-36,0 1,0 0,36-1,-19 1,18 0,-35 0,36 17,-36-17,35 17,-35 0,18 18,-1-17,1-1,-18 0,18 18,-1 0,1 0,-1 0,1-17,0 17,-1 0,-17 35,0 0,0 1,0-1,0 0,0 0,0 1,0-1,0-17,0-1,0 1,0 0,0-1,0 1,0 0,0-1,0 1,0-1,0 1</inkml:trace>
  <inkml:trace contextRef="#ctx0" brushRef="#br1" timeOffset="267271.554">11060 14640,'0'18,"0"0,0-1,-18 36,18-35,0-1,0 19,-35 17,35-36,0 1,0-1,0 36,-18-35,18 0,0 17,0-17,0-1,0 1,0 0,0-1,0 18,0-17,0 0,18-18,17 0,-17 0</inkml:trace>
  <inkml:trace contextRef="#ctx0" brushRef="#br1" timeOffset="268055.9132">11042 14605,'18'0,"-1"0,1-18,-1 18,1 0,0 0,-1 0,19-17,-36-1,17 18,1 0,0 0,-1 0,1 0</inkml:trace>
  <inkml:trace contextRef="#ctx0" brushRef="#br1" timeOffset="270160.1146">11324 15205,'-17'0,"17"-18,17 0,18 1,-17 17,0-18,17 1,-17 17,-1-18,19 0,-36 1,17-1,1 18,-18-18,0 1,0-19,17 36,-17-17,0-19,0 19,0-18,0 17,0-17,0 17,-17 18,-1 0,1 0,-1 0,0 0,1 0,-1 0,0 0,1 0,-1 0,18 18,-18-18,18 17,0 1,0 0,0-1,0 1,0-1,0 19,0-19,0 1,0 0,18-1,0 1,-18 0,0-1,17-17,-17 18,36-18,-36 18,35-1,0-17,-17 0,-1 0,1 0,17 18,-17-18,-18 17,18 1</inkml:trace>
  <inkml:trace contextRef="#ctx0" brushRef="#br1" timeOffset="271024.1587">11483 14623,'0'-18,"18"18,17 0,-18 0,1 0,17 0,-17 0,0 0</inkml:trace>
  <inkml:trace contextRef="#ctx0" brushRef="#br1" timeOffset="272640.0828">11800 14552,'18'0,"17"0,1 0,17 0,-36 0,36 0,0 0,-35 0,17 0,0 0,-17 0,-1 0,-17 18,0-1,0 19,0-19,0 19,-17-19,17 1,0-1,0 1,0 17,0-17,0 17,-35 1,35-1,0 0,0-17,-18-1,18 1,0 17,0-17,-18 0,18-1,0 1,0 0,0-1,0 1,0-1,0 1,0 0,0-1,0 1,-17 0,-1-18,-17 0,17 0,-17 0,17 0,-17 0,17 0,-17 0</inkml:trace>
  <inkml:trace contextRef="#ctx0" brushRef="#br1" timeOffset="274103.1148">12594 14358,'-17'0,"17"18,0-1,0 19,0 17,35-18,-35 0,0 0,0-17,0 0,0-1,0 19,0-19,0 1,0-1,0 1,0 0,0 17,0 0,0-17,0 17,0-17,0-1,0 19,-18-19,18 19,0-19,0 19,0-19,-17 19,-1-19,18 18,-18-17,18 0,0-1,-35 1,35 0,-18-1,1 1,17 0,-18-18,0 35,1-18,17 1,-18-18,0 18,1-18,17 17</inkml:trace>
  <inkml:trace contextRef="#ctx0" brushRef="#br1" timeOffset="279424.884">5221 15875,'0'0,"0"35,0-17,0 17,0-17,0 35,0 0,0-18,0-17,18 34,-18-34,0 35,0-18,0 18,0-35,0 35,17 0,1-18,-18 0,0-17,0 17,0-17,0-1,0 1,-18-18,18-18</inkml:trace>
  <inkml:trace contextRef="#ctx0" brushRef="#br1" timeOffset="280111.0207">5256 16281,'0'-18,"18"0,17 1,1 17,-19-18,19 18</inkml:trace>
  <inkml:trace contextRef="#ctx0" brushRef="#br1" timeOffset="280912.2454">4921 16669,'18'0,"17"0,18 0,18 0,-18 0,17 0,1 0,-18 0,-36 0,1 0,0 0,-1 0,1 0,-1 0,1 0,17 0,-17 0,0 0</inkml:trace>
  <inkml:trace contextRef="#ctx0" brushRef="#br1" timeOffset="281633.0155">5768 15981,'0'-18,"18"1,-1 17,1 0,17 0,0 0,1 0,17 0,0 0,35 0,-53 0,36 0,-19 0,-16 0,-19 0,1 0</inkml:trace>
  <inkml:trace contextRef="#ctx0" brushRef="#br1" timeOffset="282087.991">6121 15998,'0'0,"-36"18,1-18,18 35,-1-35,-17 0,17 18,0 0,1-1,-1-17,0 18,-17-18</inkml:trace>
  <inkml:trace contextRef="#ctx0" brushRef="#br1" timeOffset="283984.0493">5856 16122,'0'18,"0"17,-18 18,18 0,0 0,0 0,0-1,0 1,0-35,-17 17,17-17,0 17,0-17,0 17,-35 0,35-17,0 0,0-1,0 1,0-36,0 1,0-19,0 19,0-36,0 18,0 17,0-17,17-1,-17 19,0-36,0 35,0 1,0-1,0 0,0 1,18-1,-18 0,0 1,0-1,0-17,17 35,-17-18,18-17,-18 17,18 1,-1 17,19 0,-1 0,18-18,-18 18,-17 0,17 0,-17 0,-1 0,1 0,0 0,-1 0,1 0,17 0,-17 0,-1 0,1 0,0 0,-1 0,1 0,0 0,-1 0,1 0,-18 18,0-1,0 18,0-17,0 17,0 1,0-1,0-17,0 17,0 0,0 0,0-17,0 35,0-35,0 17,0-17,0-1,0 1,0-1,0 19,0-19,-18 1</inkml:trace>
  <inkml:trace contextRef="#ctx0" brushRef="#br1" timeOffset="284992.0224">6033 16122,'-18'18,"18"-1,0 18,0 1,0-19,0 1,0 17,0-17,0 0,0 17,0-17,0-1,0 1,0-1,0 19,0-19,0 19,-18-19,1 1,17 17,-18-17,18-1,-18 19,18-19,-17-17,17 18,0 0</inkml:trace>
  <inkml:trace contextRef="#ctx0" brushRef="#br1" timeOffset="285783.7705">6191 16122,'0'35,"0"0,0 1,0 17,-17-18,17 0,0 1,0-1,0-18,0 1,0 17,-36-17,36 17,0 1,0-19,0 1,0 17,0 0,-17-17,17 0,0-1,0 1,0 0,-18 17</inkml:trace>
  <inkml:trace contextRef="#ctx0" brushRef="#br1" timeOffset="286583.8865">6085 16334,'0'-18,"18"18,17 0,-17 0,0 0</inkml:trace>
  <inkml:trace contextRef="#ctx0" brushRef="#br1" timeOffset="287216.0564">6050 16475,'18'0</inkml:trace>
  <inkml:trace contextRef="#ctx0" brushRef="#br1" timeOffset="288175.5629">5821 16845,'53'0,"-18"0,-17 0,-1 0,36 0,0 0,-35 0,35 0,-18 0,-17 0,17 0,-17 0,17 0,-18 0,19 0</inkml:trace>
  <inkml:trace contextRef="#ctx0" brushRef="#br1" timeOffset="289688.7831">7250 15998,'-18'18,"0"-18,1 18,-1-1,-17 1,35 0,-18-1,-17 19,17-1,18 0,-17-17,17 35,-36-18,19 18,-1-18,0 0,1-17,17 35,-18-18,18 1,0-19,0 36,-35-35,35 17,0-17,0 17,0-17,0-1,0 1,0 0,17-18,1 0</inkml:trace>
  <inkml:trace contextRef="#ctx0" brushRef="#br1" timeOffset="291480.7565">7179 16704,'18'0,"17"-18,-35 1,35-1,1 0,-19 1,1 17,-18-18,0 1,17 17,1-36,0 1,-18 17,17 1,-17-1,0 0,0 1,0-1,0 1,0-1,0 0,-17 18,-1 0,0 0,1 0,-1 0,1 0,17 18,-18-18,18 18,0 17,0-18,0 1,0 0,0-1,0 1,0 0,0-1,0 1,0 0,0-1,35 1,-35-1,18-17,-1 18,1-18,0 35,-1-35,1 18,0-18,-1 18,-17-1,0 1</inkml:trace>
  <inkml:trace contextRef="#ctx0" brushRef="#br1" timeOffset="292144.1048">7355 16210,'0'-18,"0"1,53 17,-17-18,-1 1,-17 17</inkml:trace>
  <inkml:trace contextRef="#ctx0" brushRef="#br1" timeOffset="292832.3629">7708 16475,'18'-18,"-1"18,19 0,-19 0,19 0,-19 0,36 0,-35 0,0 0,-1 0,1 0,-1 0</inkml:trace>
  <inkml:trace contextRef="#ctx0" brushRef="#br1" timeOffset="293383.8012">8255 16157,'0'18,"0"-1,0 54,0-18,0 18,0-1,0 1,-35 17,35-18,0-17,0-17,0-1,0-17,0 17</inkml:trace>
  <inkml:trace contextRef="#ctx0" brushRef="#br1" timeOffset="294256.0509">8590 16669,'0'17,"18"1,-18 17,0 1,0-1,0 0,0-17,0 17,0-17,0-1,-18-17,0 0</inkml:trace>
  <inkml:trace contextRef="#ctx0" brushRef="#br1" timeOffset="295168.3383">9172 16087,'-17'0,"17"17,0 19,0 16,0 1,-36 0,19-17,17-1,-18 18,18-18,-35 18,35-18,0 18,-18-35,0 35,1-18,17-17,0 17,-18-17,18-1,-17-17</inkml:trace>
  <inkml:trace contextRef="#ctx0" brushRef="#br1" timeOffset="296479.1483">9543 16157,'17'0,"-34"35,-19-17,19 0,-1-1,-17 1,-18 17,18-35,17 18,-17 0,-1-1,19 1,-18-18,35 18,-18-1,0-17,1 18,-1-18,0 35,1-35,17 35,0 1,17-1,1-17,0-1,-1 18,1 1,-18-19,18 1,-18 0,17-1,-17 19,0-19,18 1,-18 0,0-1,17 1</inkml:trace>
  <inkml:trace contextRef="#ctx0" brushRef="#br1" timeOffset="297879.8183">9860 16034,'0'17,"18"19,-18-19,17 1,-17 0,0-1,0 1,0-1,0 1,0 0,18 17,-18-17,0 17,0 0,18 1,-18-19,0 18,0-17,0 0,17-1,-17 36,0-35,0 17,0-17,0 17,0-17,0-1,0 1,0 0,-17-18,17 35,-36-17,19-1,17 1,-36 0,19-1,-18 1</inkml:trace>
  <inkml:trace contextRef="#ctx0" brushRef="#br1" timeOffset="300856.1253">11994 12277,'0'-18,"-17"18,-1 0,1 0,-1 18,0-1,1-17,17 18,-18-18,0 35,1-17,17-1,-18 1,18 0,-18-1,18 1,0 0,0-1,0 1,0 0,-17-18,17 17,0 1,0 0,0-1,0 1,0-1,0 1,0 0,0 17,0-17,17-18,-17 17,36 1,-19 0,1-1,0-17,-1 0,1 0,0 0,-1 0,1 0,17 0,-17-17,-1-1,1 18,0-18,-1 18,1-17,0-1,-18 0,17 18,-17-17,18-1,-18 0,17 1,-17-18,0 17,0 0,0 1,18-1,-18 0,0 1,0-1,0 0,0 1,-18-1,1 18,-1 0,1 0,17-18,-18 18,0 0,1 0,-1 0,0 0,1 0,-1 0,0 0,1 0</inkml:trace>
  <inkml:trace contextRef="#ctx0" brushRef="#br1" timeOffset="303136.0037">12559 12488,'0'-17,"-18"17,1 17,17 1,-18-18,18 35,0-17,0 0,0-1,0 1,0-1,0 1,0 17,35-35,-17 0,0 0,-1 0,1 0,-1 0,-17-17,18-1,-18 0,0 1,0-1,0 1,0-1,0 0,0 1,0-1,-18 18,1 0,-1 0,1 0,-1 0</inkml:trace>
  <inkml:trace contextRef="#ctx0" brushRef="#br1" timeOffset="304448.1699">12735 12453,'36'0,"-36"18,17 17,-17-17,0-1,0 1,0 0,0-1,0 1,0-1,0 1,0 0,0-1,0 1,18 0,-1-18,-17-36,18 19,0-1,-1-17,1 17,-18 1,35-19,-17 19,-18-1,18 18,-1-18</inkml:trace>
  <inkml:trace contextRef="#ctx0" brushRef="#br1" timeOffset="305408.1705">13194 12365,'18'-18,"-1"18,1 0,17 0,-17 0,17 0,0 0,-17 0,0 0,-1 0,1 0,-1 0,1 0,0 0</inkml:trace>
  <inkml:trace contextRef="#ctx0" brushRef="#br1" timeOffset="307271.9998">13353 12382,'0'18,"0"17,0-17,0 17,0-17,0 0,0 17,0-17,0-1,0 1,0 17,0-17,0-1,0 1,0 0,0 17,0-17,0 17,0-18,-36-17,19 0,-19 0,19 0,17 18,-35-18,17 0,53 0,-17 0,-1 0,1 0,0 0,-1 0,1-18,0 18,-1 0,1 0,0 0,17-17,-18 17,1 0,0 0,-1 0,1 0,17 0</inkml:trace>
  <inkml:trace contextRef="#ctx0" brushRef="#br1" timeOffset="309367.8399">10848 15946,'18'0,"-18"17,0 36,-18-53,0 53,1-18,-1 1,0-36,18 35,-17-18,-19 1,19 0,-36-1,35 1,1 0,-1-18,18 17,-18-17,1 0,-1 0</inkml:trace>
  <inkml:trace contextRef="#ctx0" brushRef="#br1" timeOffset="309912.1133">10619 15981,'0'-18,"17"1,19-1,16 18,1 0,18 0,-18 0,0 0,0 0,0-18,-1 18,1 0,-35 0</inkml:trace>
  <inkml:trace contextRef="#ctx0" brushRef="#br1" timeOffset="311039.2824">10883 16087,'0'0,"0"17,0 1,0 0,0 17,-17-18,-1 19,18-1,-35 0,17 1,18-19,-18 19,1-1,-1-18,18 1,0 0,-18-1,1-17,17 18,-18 0,1-1,-1 1,0 0,1-1,-1-17,18 18,-18-1,1 1,-1-18</inkml:trace>
  <inkml:trace contextRef="#ctx0" brushRef="#br1" timeOffset="311719.7365">11130 16034,'18'-18,"-1"18</inkml:trace>
  <inkml:trace contextRef="#ctx0" brushRef="#br1" timeOffset="313024.3031">10866 16051,'17'0,"18"0,1 0,-19 0,19 0,17 0,-18 0,-18 0,-17 18,0 0,0-1,0 1,0 17,0 0,0-17,0 35,0-35,-17 17,-1 0,18 1,0-19,-35 18,35 1,-18-19,18 1,0 17,-17 1,-1-19,18 18,-18 1,18-19,-17 1,17 0,-18-18,0-36,18 19,-17-19,17 19,0-36</inkml:trace>
  <inkml:trace contextRef="#ctx0" brushRef="#br1" timeOffset="314047.0363">10866 16245,'17'-17,"1"17,-1 0,1 0,0 0,-1 0,1 0,0 0</inkml:trace>
  <inkml:trace contextRef="#ctx0" brushRef="#br1" timeOffset="314791.9865">10830 16351,'0'0,"-17"0,34 0,19 0,-19 0,18 0,-17-17,0 17,-1 0,1 0,0 0,17-18</inkml:trace>
  <inkml:trace contextRef="#ctx0" brushRef="#br1" timeOffset="315624.1563">11712 15663,'0'0,"0"18,-17 0,17 17,-18 0,0 0,18-17,-17 17,-19 1,19-19,17 1,-18 35,0-18,1-35,-1 18,18 17,-17 0,-1-35,0 18,1 17,-1-35</inkml:trace>
  <inkml:trace contextRef="#ctx0" brushRef="#br1" timeOffset="316351.9713">11589 15981,'17'0,"-17"-18,36 18,-1-35,-17 35,17-18,-17 18,-1 0,18 0,-17 0,-36 18,1 0,-1-1,-35 18,36 1,-19-19,1 19,17-1,1-35,-1 18</inkml:trace>
  <inkml:trace contextRef="#ctx0" brushRef="#br1" timeOffset="316919.4042">11553 16087,'-17'0,"17"17,0 1,0 17,0-17,-18 17,18 18,-17 0,17-18,-36 18,36-35,-17 35,-1-36,0 19,1-1,-1-35,18 35,-35 0,35-17,-18-18,1 35,-1-17,18 0</inkml:trace>
  <inkml:trace contextRef="#ctx0" brushRef="#br1" timeOffset="317888.4736">11518 16228,'18'0,"-1"0,19-18,-1 18,0-18,1 1,-19 17,1 0,0 0,-1 0,1-18,-18 36,0-1,0 19,0-1,0 0,0 1,0-19,0 19,0-1,0 18,0-18,0-17,-18 35,18-18,0-18,-17 36,-1-35,0 0,18 17,-17-17,17-1,-18 1,0-18,1-35</inkml:trace>
  <inkml:trace contextRef="#ctx0" brushRef="#br1" timeOffset="318496.3293">11589 16245</inkml:trace>
  <inkml:trace contextRef="#ctx0" brushRef="#br1" timeOffset="319296.1051">11695 16245,'0'18,"0"0,0-1,0 19,-36-1,36 0,-17-17,-1-1,18 36,-18-53,1 36</inkml:trace>
  <inkml:trace contextRef="#ctx0" brushRef="#br1" timeOffset="319944.0596">11536 16475,'17'-36,"19"36,-1-17,0-1,18 18,-35 0,35 0,-36 0</inkml:trace>
  <inkml:trace contextRef="#ctx0" brushRef="#br1" timeOffset="321279.8012">11465 16598,'36'0,"-19"0,1 0,17 0,-17-17,-1 17,1 0,17 0,-17 0,0 0</inkml:trace>
  <inkml:trace contextRef="#ctx0" brushRef="#br1" timeOffset="322895.0717">11889 15875,'17'0,"1"0,17 0,-17 0,17-18,-17 18,17-17,0 17,-17 0,0 0,-18 17,0 1,0 0,0 17,0-17,0 17,0-18,0 1,0 0,0-1,0 1,0 0,0-1,-18-17</inkml:trace>
  <inkml:trace contextRef="#ctx0" brushRef="#br1" timeOffset="323352.474">12047 15963,'0'0,"-17"0</inkml:trace>
  <inkml:trace contextRef="#ctx0" brushRef="#br1" timeOffset="324112.5875">11977 15946,'0'35,"0"-18,0 1,0 0,0-1,0 1,0 0,0-1,0 1,0 0,0-1,0 1,-18-1,1 1,-1-18,0 0,1 18,17-1</inkml:trace>
  <inkml:trace contextRef="#ctx0" brushRef="#br1" timeOffset="324671.6599">11889 16228,'0'17,"-18"-17,18 18,-18 17,1 1,-1-19,18 1,-18 0,1-1,-1 1,18-1,-17 1</inkml:trace>
  <inkml:trace contextRef="#ctx0" brushRef="#br1" timeOffset="325223.8792">11783 16316,'17'-18,"1"18,0 0,52 0,-17 0,18 0,-54 0,36 0,0 0,-35-17,17 17,-17 0,17 0</inkml:trace>
  <inkml:trace contextRef="#ctx0" brushRef="#br1" timeOffset="326072.3141">11783 16510,'35'0,"18"0,0-18,-18 18,-17 0,17-17,-17 17,17 0,-17 0,-1 0,1 0,0 0</inkml:trace>
  <inkml:trace contextRef="#ctx0" brushRef="#br1" timeOffset="327000.1716">12047 16334,'0'0,"-17"0,17 17,0 1,0 0,0 17,-18-18,18 1,0 35,0 0,-35-18,35-17,0-1,0 19,0-1,0 0,0-17,-18 0</inkml:trace>
  <inkml:trace contextRef="#ctx0" brushRef="#br1" timeOffset="328311.7446">13229 16228,'35'0,"18"0,36-18,16 0,19-17,-1 35,-52-17,52-1,-52 18,-1-18,54 18,-106-17,52-1,-17 18,-18 0,36-18,-18 18,-18 0,36-35,-36 35,18 0,-36 0,1-18,0 18,35 0,-36 0,1 0,0 0,-1 0</inkml:trace>
  <inkml:trace contextRef="#ctx0" brushRef="#br1" timeOffset="329024.2345">14764 15646,'0'17,"0"1,0 17,0 18,17-35,1-1,17 36,-17-35,0 17,-1 1,1-36,-1 17,-17 1,18 17,-18 0,0-17,0 17,-18-17,-17 17,18-17,-19-1,1 19,17-19,-35 1,18 17,-18-17,0 0,18 17,17-35,1 0</inkml:trace>
  <inkml:trace contextRef="#ctx0" brushRef="#br1" timeOffset="330984.5735">15981 15663,'0'0,"-18"0,1 0,-19 18,19 0,-1-18,0 17,1 1,-1-18,-17 18,35-1,-18-17,-17 18,17-1,1 1,-1-18,18 18,-18-1,1 1,17 0,0-1,-36 19,36-19,-17 1,17-1,-18 19,18-19,0 19,-17-19,17 1,-18 0,18-1,0 1,0-1,0 1,0 0,0-1,0 19,18-1,-1-17,1-18,-1 0,19 35,-1-35,18 0,-35 18,-1-18,1 0,35 0,-36 0,19 0,-19 0,19 0,-19 0,36 0,-35 0,17 0,-17 0,17 0,0 0,0 0,1 0,-1-18,0 0,18 1,-17-19,-19 36,18-53,-17 36,0-1,-18 0,35-17,-35 18,18-1,-18-17,0 17,0-17,0 17,0 0,0-17,0 18,0-19,0 19,0-19,0 19,0-1,-18 0,-17 18,35-17,-36-1,19 18,-18 0,-1 0,1-17,17-1,1 18,-19 0,19 0,-19 0,1 0,18 0,-19 0,-17-18,36 18,-19-17,1 17,18 0,-1 0,0 0,1 0,-1 0,0 0,1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37.64706" units="1/cm"/>
          <inkml:channelProperty channel="Y" name="resolution" value="37.63066" units="1/cm"/>
        </inkml:channelProperties>
      </inkml:inkSource>
      <inkml:timestamp xml:id="ts0" timeString="2020-01-19T09:43:28.7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723 6791,'0'35,"0"-17,0 17,0 0,0 1,0-19,0 19,0-19,0 1,0 0,0 17,-17-18,17 19,-18-1,0 0,18-17,0 0,0-1,0 18,-17-17,17 0,0-1,0 1,0 0,0-1,0 1,0 0,0-1,17 1,1-18,17 0,18 0,-18 18,-17-18,0 0</inkml:trace>
  <inkml:trace contextRef="#ctx0" brushRef="#br0" timeOffset="1016.6032">688 6756,'53'0,"0"0,-18 0,18 0,-18 0,-17 0,-1 0,1 0,0 0,-1 0,1 0</inkml:trace>
  <inkml:trace contextRef="#ctx0" brushRef="#br0" timeOffset="4912.4421">1199 6950,'18'0,"-18"17,0 1,0 17,0-17,0 0,0-1,0 1,0-1,0 1,0 0,0-1,0 1,0 0,0-1,0 1,0 0,0-1,0 1,0-1,0 1,0 0,0-1,0 1,0 0,0-36,0 0,0 1,0-1,0-17,0 17,0-17,0 17,0 1,0-1,0 0,0 1,18 17,-18-18,17 0,-17 1,18-1,0 18,-1-17,1-1,0 0,-1 18,-17-17,35 17,-35-18,18 18,17 0,-17 0,-18 18,35-1,1 19,-19-19,1 1,0-1,-18 1,0 0,0-1,0 1,17 0,-17-1,18 1,-18 0,0-1,0 1,0-1,0 1,0 0,17-1,-17 1</inkml:trace>
  <inkml:trace contextRef="#ctx0" brushRef="#br0" timeOffset="8384.322">1729 7479,'17'0,"1"0,0-18,-1 18,-17-17,18-1,-1 18,1-18,-18 1,18-1,-1 18,1-18,-18 1,18 17,-18-36,17 19,1-1,-18 1,0-1,18 0,-18 1,0-1,0 0,0 1,-18 17,0 0,1 0,-1 0,0 0,1 0,-1 0,0 0,1 17,17 1,0 0,0-1,0 1,17 35,-17-36,18-17,17 36,-35-19,36 1,-19 0,19-1,-36 1,17-18,1 0,-1 35,19-35,-19 0</inkml:trace>
  <inkml:trace contextRef="#ctx0" brushRef="#br0" timeOffset="9088.4585">1870 7020,'0'-17,"17"17,1 0,0 0,-1 0,1 0</inkml:trace>
  <inkml:trace contextRef="#ctx0" brushRef="#br0" timeOffset="10184.3199">1782 7602,'17'0,"1"0,-1 0,1 0,0 0,-1 0,1 0,0 0,-1 0</inkml:trace>
  <inkml:trace contextRef="#ctx0" brushRef="#br0" timeOffset="10983.9865">1764 7673,'18'0,"-1"0,1 0,-1 0,1 0,35 0,-18 0,1 0,-19 0,1 0,17 0,-17 0</inkml:trace>
  <inkml:trace contextRef="#ctx0" brushRef="#br0" timeOffset="12127.7151">2346 7514,'-18'18,"-17"-18,17 17,18 1,-35-18,17 18,1-1,-1 1</inkml:trace>
  <inkml:trace contextRef="#ctx0" brushRef="#br0" timeOffset="14984.2189">2699 6720,'0'18,"17"0,-17-1,0 1,0 0,0 17,0 0,18 0,-18 1,0-1,0 0,0 36,0-36,0 18,0-18,0 18,0-35,0-1,0 1,0 17,0-17,0 0,0-1,0 1,0 17,0-17</inkml:trace>
  <inkml:trace contextRef="#ctx0" brushRef="#br0" timeOffset="16392.1845">3069 7020,'-17'0,"-1"18,0-18,-17 18,0-1,17-17,0 18,-17-18,18 17,-19 1,19 0,-1-1,0-17,-17 18,17 0,36-18,0 0,17 0,0 17,-17-17,17 36,-17-19,17 1,18-1,-18 1,-17 0,17-1,-17-17,-1 0,-17 18</inkml:trace>
  <inkml:trace contextRef="#ctx0" brushRef="#br0" timeOffset="17312.2117">2769 7708,'18'0,"0"0,-1 0,19 0,-1 0,0 0,0 0</inkml:trace>
  <inkml:trace contextRef="#ctx0" brushRef="#br0" timeOffset="18023.3748">2787 7814,'0'18,"18"-18,17 0,0 0,18 0,18 0,-54 0,19 0,-19 0</inkml:trace>
  <inkml:trace contextRef="#ctx0" brushRef="#br0" timeOffset="19320.3949">3210 6685,'18'0,"17"0,18 0,0 0,0 0,0 0,-18 0,18 0,-35 0,-18 18,0 17,0 0,0 1,-18 17,18-18,0 0,-35 36,17-36,0 53,18-35,-17-18,17 36,0-18,-35-18,35 0,0 18,0-35,0 0,0-1,-36 1,1-18,-18 0,0 0,18 0,-18 0,0 0,35 0,-17 0,18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2020/1/19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演算法期中筆記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2019.5.5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043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示意圖</a:t>
            </a:r>
            <a:r>
              <a:rPr lang="en-US" altLang="zh-TW" dirty="0" smtClean="0"/>
              <a:t>2-</a:t>
            </a:r>
            <a:r>
              <a:rPr lang="zh-TW" altLang="en-US" dirty="0" smtClean="0"/>
              <a:t>大小面</a:t>
            </a:r>
            <a:endParaRPr lang="zh-TW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639094"/>
            <a:ext cx="73723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84101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Some Term</a:t>
            </a:r>
            <a:endParaRPr lang="zh-TW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684"/>
            <a:ext cx="8229600" cy="4068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667433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Bipartite Matching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定義</a:t>
            </a:r>
            <a:r>
              <a:rPr lang="en-US" altLang="zh-TW" dirty="0" smtClean="0"/>
              <a:t>:</a:t>
            </a:r>
            <a:r>
              <a:rPr lang="en-US" altLang="zh-TW" dirty="0"/>
              <a:t> </a:t>
            </a:r>
            <a:r>
              <a:rPr lang="en-US" altLang="zh-TW" dirty="0" smtClean="0"/>
              <a:t>Bipartite&gt;&gt;</a:t>
            </a:r>
            <a:r>
              <a:rPr lang="zh-TW" altLang="en-US" dirty="0" smtClean="0"/>
              <a:t>有兩組點，同組點間不會相鄰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eg</a:t>
            </a:r>
            <a:r>
              <a:rPr lang="en-US" altLang="zh-TW" dirty="0" smtClean="0"/>
              <a:t>:</a:t>
            </a:r>
            <a:r>
              <a:rPr lang="zh-TW" altLang="en-US" dirty="0" smtClean="0"/>
              <a:t>男女關係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如何判斷最大</a:t>
            </a:r>
            <a:r>
              <a:rPr lang="en-US" altLang="zh-TW" dirty="0" smtClean="0"/>
              <a:t>matching</a:t>
            </a:r>
            <a:r>
              <a:rPr lang="zh-TW" altLang="en-US" dirty="0" smtClean="0"/>
              <a:t>了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沒有</a:t>
            </a:r>
            <a:r>
              <a:rPr lang="en-US" altLang="zh-TW" dirty="0" smtClean="0">
                <a:solidFill>
                  <a:srgbClr val="FF0000"/>
                </a:solidFill>
              </a:rPr>
              <a:t>alternative path  (</a:t>
            </a:r>
            <a:r>
              <a:rPr lang="en-US" altLang="zh-TW" dirty="0" err="1" smtClean="0">
                <a:solidFill>
                  <a:srgbClr val="FF0000"/>
                </a:solidFill>
              </a:rPr>
              <a:t>matchin</a:t>
            </a:r>
            <a:r>
              <a:rPr lang="en-US" altLang="zh-TW" dirty="0" smtClean="0">
                <a:solidFill>
                  <a:srgbClr val="FF0000"/>
                </a:solidFill>
              </a:rPr>
              <a:t>-&gt;</a:t>
            </a:r>
            <a:r>
              <a:rPr lang="en-US" altLang="zh-TW" dirty="0" err="1" smtClean="0">
                <a:solidFill>
                  <a:srgbClr val="FF0000"/>
                </a:solidFill>
              </a:rPr>
              <a:t>unmatching</a:t>
            </a:r>
            <a:r>
              <a:rPr lang="en-US" altLang="zh-TW" dirty="0" smtClean="0">
                <a:solidFill>
                  <a:srgbClr val="FF0000"/>
                </a:solidFill>
              </a:rPr>
              <a:t>-&gt;matching……)  </a:t>
            </a: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276689"/>
            <a:ext cx="36766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15540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Bipartite </a:t>
            </a:r>
            <a:r>
              <a:rPr lang="en-US" altLang="zh-TW" dirty="0" err="1" smtClean="0"/>
              <a:t>Matchingu</a:t>
            </a:r>
            <a:r>
              <a:rPr lang="en-US" altLang="zh-TW" dirty="0" smtClean="0"/>
              <a:t>—</a:t>
            </a:r>
            <a:r>
              <a:rPr lang="zh-TW" altLang="en-US" dirty="0" smtClean="0"/>
              <a:t>演算法</a:t>
            </a:r>
            <a:endParaRPr lang="zh-TW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5629275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4725144"/>
            <a:ext cx="535305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755576" y="5420469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對每一點做</a:t>
            </a:r>
            <a:r>
              <a:rPr lang="en-US" altLang="zh-TW" dirty="0" smtClean="0"/>
              <a:t>DFS</a:t>
            </a:r>
            <a:r>
              <a:rPr lang="zh-TW" altLang="en-US" dirty="0" smtClean="0"/>
              <a:t>找</a:t>
            </a:r>
            <a:r>
              <a:rPr lang="en-US" altLang="zh-TW" dirty="0" smtClean="0"/>
              <a:t>alternative path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1416472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水流問題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一圖中滿足以下定義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*設有兩點</a:t>
            </a:r>
            <a:r>
              <a:rPr lang="en-US" altLang="zh-TW" dirty="0" smtClean="0"/>
              <a:t>source(</a:t>
            </a:r>
            <a:r>
              <a:rPr lang="en-US" altLang="zh-TW" dirty="0" err="1" smtClean="0"/>
              <a:t>indegree</a:t>
            </a:r>
            <a:r>
              <a:rPr lang="en-US" altLang="zh-TW" dirty="0" smtClean="0"/>
              <a:t>==0</a:t>
            </a:r>
            <a:r>
              <a:rPr lang="zh-TW" altLang="en-US" dirty="0" smtClean="0"/>
              <a:t>，起點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Sink(out degree==0</a:t>
            </a:r>
            <a:r>
              <a:rPr lang="zh-TW" altLang="en-US" dirty="0"/>
              <a:t>，</a:t>
            </a:r>
            <a:r>
              <a:rPr lang="zh-TW" altLang="en-US" dirty="0" smtClean="0"/>
              <a:t>終點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 smtClean="0"/>
              <a:t>*其中每個點滿足 流進</a:t>
            </a:r>
            <a:r>
              <a:rPr lang="en-US" altLang="zh-TW" dirty="0" smtClean="0"/>
              <a:t>==</a:t>
            </a:r>
            <a:r>
              <a:rPr lang="zh-TW" altLang="en-US" dirty="0" smtClean="0"/>
              <a:t>流出</a:t>
            </a:r>
            <a:r>
              <a:rPr lang="en-US" altLang="zh-TW" dirty="0" smtClean="0"/>
              <a:t>(</a:t>
            </a:r>
            <a:r>
              <a:rPr lang="zh-TW" altLang="en-US" dirty="0" smtClean="0"/>
              <a:t>無法儲存水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 smtClean="0"/>
              <a:t>*邊上權重為正數，表示最大負荷水流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93211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水流問題與</a:t>
            </a:r>
            <a:r>
              <a:rPr lang="en-US" altLang="zh-TW" dirty="0" smtClean="0"/>
              <a:t>bipartite</a:t>
            </a:r>
            <a:r>
              <a:rPr lang="zh-TW" altLang="en-US" dirty="0" smtClean="0"/>
              <a:t>配對問題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水流問題是</a:t>
            </a:r>
            <a:r>
              <a:rPr lang="en-US" altLang="zh-TW" dirty="0"/>
              <a:t>bipartite</a:t>
            </a:r>
            <a:r>
              <a:rPr lang="zh-TW" altLang="en-US" dirty="0"/>
              <a:t>配對</a:t>
            </a:r>
            <a:r>
              <a:rPr lang="zh-TW" altLang="en-US" dirty="0" smtClean="0"/>
              <a:t>問題的一部分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20888"/>
            <a:ext cx="5990161" cy="4047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267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AVL </a:t>
            </a:r>
            <a:r>
              <a:rPr lang="zh-TW" altLang="en-US" dirty="0"/>
              <a:t>演算法</a:t>
            </a:r>
            <a:r>
              <a:rPr lang="en-US" altLang="zh-TW" dirty="0" smtClean="0"/>
              <a:t>-4</a:t>
            </a:r>
            <a:r>
              <a:rPr lang="zh-TW" altLang="en-US" dirty="0" smtClean="0"/>
              <a:t> </a:t>
            </a:r>
            <a:r>
              <a:rPr lang="en-US" altLang="zh-TW" dirty="0" smtClean="0"/>
              <a:t>LR</a:t>
            </a:r>
            <a:r>
              <a:rPr lang="zh-TW" altLang="en-US" dirty="0" smtClean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 smtClean="0"/>
              <a:t>RL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要把出問題的子節點的子節點抓上來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7" y="2780928"/>
            <a:ext cx="641032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847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AVL</a:t>
            </a:r>
            <a:r>
              <a:rPr lang="zh-TW" altLang="en-US" dirty="0" smtClean="0"/>
              <a:t>演算法</a:t>
            </a:r>
            <a:r>
              <a:rPr lang="en-US" altLang="zh-TW" dirty="0" smtClean="0"/>
              <a:t>-5</a:t>
            </a:r>
            <a:r>
              <a:rPr lang="zh-TW" altLang="en-US" dirty="0" smtClean="0"/>
              <a:t> 時間複雜度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O(1)</a:t>
            </a:r>
            <a:r>
              <a:rPr lang="en-US" altLang="zh-TW" dirty="0" smtClean="0"/>
              <a:t>	--</a:t>
            </a:r>
            <a:r>
              <a:rPr lang="zh-TW" altLang="en-US" dirty="0" smtClean="0"/>
              <a:t> 與樹中資料量大小無關</a:t>
            </a:r>
            <a:r>
              <a:rPr lang="en-US" altLang="zh-TW" dirty="0" smtClean="0"/>
              <a:t>!</a:t>
            </a:r>
          </a:p>
          <a:p>
            <a:r>
              <a:rPr lang="en-US" altLang="zh-TW" dirty="0" smtClean="0"/>
              <a:t>WHY?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只需改動周遭指標即可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r>
              <a:rPr lang="zh-TW" altLang="en-US" dirty="0" smtClean="0"/>
              <a:t>指標  </a:t>
            </a:r>
            <a:r>
              <a:rPr lang="en-US" altLang="zh-TW" dirty="0" smtClean="0"/>
              <a:t>LL(</a:t>
            </a:r>
            <a:r>
              <a:rPr lang="zh-TW" altLang="en-US" dirty="0" smtClean="0"/>
              <a:t>指標 </a:t>
            </a:r>
            <a:r>
              <a:rPr lang="en-US" altLang="zh-TW" dirty="0" smtClean="0"/>
              <a:t>K2){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指標</a:t>
            </a:r>
            <a:r>
              <a:rPr lang="en-US" altLang="zh-TW" dirty="0" smtClean="0"/>
              <a:t>K1=</a:t>
            </a:r>
            <a:r>
              <a:rPr lang="zh-TW" altLang="en-US" dirty="0" smtClean="0"/>
              <a:t>指標</a:t>
            </a:r>
            <a:r>
              <a:rPr lang="en-US" altLang="zh-TW" dirty="0" smtClean="0"/>
              <a:t>K2-&gt;</a:t>
            </a:r>
            <a:r>
              <a:rPr lang="zh-TW" altLang="en-US" dirty="0" smtClean="0"/>
              <a:t>左節點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K2-&gt;</a:t>
            </a:r>
            <a:r>
              <a:rPr lang="zh-TW" altLang="en-US" dirty="0" smtClean="0"/>
              <a:t>左節點</a:t>
            </a:r>
            <a:r>
              <a:rPr lang="en-US" altLang="zh-TW" dirty="0" smtClean="0"/>
              <a:t>=K1-&gt;</a:t>
            </a:r>
            <a:r>
              <a:rPr lang="zh-TW" altLang="en-US" dirty="0" smtClean="0"/>
              <a:t>右節點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K1-&gt;</a:t>
            </a:r>
            <a:r>
              <a:rPr lang="zh-TW" altLang="en-US" dirty="0" smtClean="0"/>
              <a:t>右節點</a:t>
            </a:r>
            <a:r>
              <a:rPr lang="en-US" altLang="zh-TW" dirty="0" smtClean="0"/>
              <a:t>=K2</a:t>
            </a:r>
          </a:p>
          <a:p>
            <a:pPr marL="914400" lvl="2" indent="0">
              <a:buNone/>
            </a:pPr>
            <a:r>
              <a:rPr lang="en-US" altLang="zh-TW" dirty="0" smtClean="0"/>
              <a:t>(</a:t>
            </a:r>
            <a:r>
              <a:rPr lang="zh-TW" altLang="en-US" dirty="0" smtClean="0"/>
              <a:t>上一層節點指向</a:t>
            </a:r>
            <a:r>
              <a:rPr lang="en-US" altLang="zh-TW" dirty="0" smtClean="0"/>
              <a:t>K1)</a:t>
            </a:r>
          </a:p>
          <a:p>
            <a:pPr marL="914400" lvl="2" indent="0">
              <a:buNone/>
            </a:pPr>
            <a:r>
              <a:rPr lang="zh-TW" altLang="en-US" dirty="0" smtClean="0"/>
              <a:t>更新兩個節點的樹高權重值</a:t>
            </a:r>
            <a:endParaRPr lang="en-US" altLang="zh-TW" dirty="0" smtClean="0"/>
          </a:p>
          <a:p>
            <a:pPr marL="914400" lvl="2" indent="0">
              <a:buNone/>
            </a:pPr>
            <a:r>
              <a:rPr lang="en-US" altLang="zh-TW" dirty="0" smtClean="0"/>
              <a:t>Return K1</a:t>
            </a:r>
          </a:p>
          <a:p>
            <a:pPr marL="0" indent="0">
              <a:buNone/>
            </a:pPr>
            <a:r>
              <a:rPr lang="en-US" altLang="zh-TW" dirty="0" smtClean="0"/>
              <a:t>	}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428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Evaluation polynomials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152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目的</a:t>
            </a:r>
            <a:r>
              <a:rPr lang="en-US" altLang="zh-TW" dirty="0" smtClean="0"/>
              <a:t>:</a:t>
            </a:r>
            <a:r>
              <a:rPr lang="zh-TW" altLang="en-US" dirty="0" smtClean="0"/>
              <a:t>給定一組多項式與</a:t>
            </a:r>
            <a:r>
              <a:rPr lang="en-US" altLang="zh-TW" dirty="0" smtClean="0"/>
              <a:t>X</a:t>
            </a:r>
            <a:r>
              <a:rPr lang="zh-TW" altLang="en-US" dirty="0" smtClean="0"/>
              <a:t>的值，求此多項式之值</a:t>
            </a:r>
            <a:endParaRPr lang="en-US" altLang="zh-TW" dirty="0" smtClean="0"/>
          </a:p>
          <a:p>
            <a:r>
              <a:rPr lang="zh-TW" altLang="en-US" dirty="0"/>
              <a:t>以數學</a:t>
            </a:r>
            <a:r>
              <a:rPr lang="zh-TW" altLang="en-US" dirty="0" smtClean="0"/>
              <a:t>歸納法角度去分析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法</a:t>
            </a:r>
            <a:r>
              <a:rPr lang="en-US" altLang="zh-TW" dirty="0" smtClean="0"/>
              <a:t>I: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複雜度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N~1</a:t>
            </a:r>
            <a:r>
              <a:rPr lang="zh-TW" altLang="en-US" dirty="0" smtClean="0"/>
              <a:t>次乘法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係數以及</a:t>
            </a:r>
            <a:r>
              <a:rPr lang="en-US" altLang="zh-TW" dirty="0" smtClean="0"/>
              <a:t>n-1</a:t>
            </a:r>
            <a:r>
              <a:rPr lang="zh-TW" altLang="en-US" dirty="0" smtClean="0"/>
              <a:t>次</a:t>
            </a:r>
            <a:r>
              <a:rPr lang="en-US" altLang="zh-TW" dirty="0" smtClean="0"/>
              <a:t>X</a:t>
            </a:r>
            <a:r>
              <a:rPr lang="zh-TW" altLang="en-US" dirty="0" smtClean="0"/>
              <a:t>相乘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/>
              <a:t>N</a:t>
            </a:r>
            <a:r>
              <a:rPr lang="zh-TW" altLang="en-US" dirty="0" smtClean="0"/>
              <a:t>項加法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128" y="3429000"/>
            <a:ext cx="61817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3122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 </a:t>
            </a:r>
            <a:r>
              <a:rPr lang="en-US" altLang="zh-TW" dirty="0" smtClean="0"/>
              <a:t>polynomials-2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法</a:t>
            </a:r>
            <a:r>
              <a:rPr lang="en-US" altLang="zh-TW" dirty="0" smtClean="0"/>
              <a:t>II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利用上一回合乘上係數前的</a:t>
            </a:r>
            <a:r>
              <a:rPr lang="en-US" altLang="zh-TW" dirty="0" smtClean="0"/>
              <a:t>X^n-1</a:t>
            </a:r>
          </a:p>
          <a:p>
            <a:r>
              <a:rPr lang="zh-TW" altLang="en-US" dirty="0"/>
              <a:t>複雜</a:t>
            </a:r>
            <a:r>
              <a:rPr lang="zh-TW" altLang="en-US" dirty="0" smtClean="0"/>
              <a:t>度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2n</a:t>
            </a:r>
            <a:r>
              <a:rPr lang="zh-TW" altLang="en-US" dirty="0" smtClean="0"/>
              <a:t>次乘法</a:t>
            </a:r>
            <a:r>
              <a:rPr lang="en-US" altLang="zh-TW" dirty="0" smtClean="0"/>
              <a:t>(</a:t>
            </a:r>
            <a:r>
              <a:rPr lang="zh-TW" altLang="en-US" dirty="0" smtClean="0"/>
              <a:t>係數</a:t>
            </a:r>
            <a:r>
              <a:rPr lang="en-US" altLang="zh-TW" dirty="0" smtClean="0"/>
              <a:t>&amp;X)</a:t>
            </a:r>
            <a:r>
              <a:rPr lang="zh-TW" altLang="en-US" dirty="0" smtClean="0"/>
              <a:t>與</a:t>
            </a:r>
            <a:r>
              <a:rPr lang="en-US" altLang="zh-TW" dirty="0" smtClean="0"/>
              <a:t>n</a:t>
            </a:r>
            <a:r>
              <a:rPr lang="zh-TW" altLang="en-US" dirty="0" smtClean="0"/>
              <a:t>次加法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348880"/>
            <a:ext cx="7181850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3224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 </a:t>
            </a:r>
            <a:r>
              <a:rPr lang="en-US" altLang="zh-TW" dirty="0" smtClean="0"/>
              <a:t>polynomials-3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法</a:t>
            </a:r>
            <a:r>
              <a:rPr lang="en-US" altLang="zh-TW" dirty="0" smtClean="0"/>
              <a:t>III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複雜度</a:t>
            </a:r>
            <a:r>
              <a:rPr lang="en-US" altLang="zh-TW" dirty="0" smtClean="0"/>
              <a:t>?</a:t>
            </a:r>
            <a:r>
              <a:rPr lang="zh-TW" altLang="en-US" dirty="0" smtClean="0"/>
              <a:t> </a:t>
            </a:r>
            <a:r>
              <a:rPr lang="en-US" altLang="zh-TW" dirty="0" smtClean="0"/>
              <a:t>N</a:t>
            </a:r>
            <a:r>
              <a:rPr lang="zh-TW" altLang="en-US" dirty="0" smtClean="0"/>
              <a:t>次加法</a:t>
            </a:r>
            <a:r>
              <a:rPr lang="en-US" altLang="zh-TW" dirty="0" smtClean="0"/>
              <a:t>N</a:t>
            </a:r>
            <a:r>
              <a:rPr lang="zh-TW" altLang="en-US" dirty="0" smtClean="0"/>
              <a:t>次乘法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2816"/>
            <a:ext cx="633412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9424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示意圖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zh-TW" altLang="en-US" dirty="0" smtClean="0"/>
              <a:t>法</a:t>
            </a:r>
            <a:r>
              <a:rPr lang="en-US" altLang="zh-TW" dirty="0" smtClean="0"/>
              <a:t>III</a:t>
            </a:r>
            <a:r>
              <a:rPr lang="zh-TW" altLang="en-US" dirty="0" smtClean="0"/>
              <a:t>關鍵</a:t>
            </a:r>
            <a:r>
              <a:rPr lang="en-US" altLang="zh-TW" dirty="0" smtClean="0"/>
              <a:t>:</a:t>
            </a:r>
            <a:r>
              <a:rPr lang="zh-TW" altLang="en-US" dirty="0" smtClean="0"/>
              <a:t>倒過來想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265566"/>
            <a:ext cx="5438775" cy="429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5466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Find 1-1 mapping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 </a:t>
            </a:r>
            <a:r>
              <a:rPr lang="en-US" altLang="zh-TW" dirty="0" smtClean="0"/>
              <a:t>*</a:t>
            </a:r>
            <a:r>
              <a:rPr lang="zh-TW" altLang="en-US" dirty="0" smtClean="0"/>
              <a:t>目的</a:t>
            </a:r>
            <a:r>
              <a:rPr lang="en-US" altLang="zh-TW" dirty="0" smtClean="0"/>
              <a:t>:</a:t>
            </a:r>
            <a:r>
              <a:rPr lang="zh-TW" altLang="en-US" dirty="0" smtClean="0"/>
              <a:t>從集合與自我映射的關係中找出</a:t>
            </a:r>
            <a:r>
              <a:rPr lang="en-US" altLang="zh-TW" dirty="0" smtClean="0"/>
              <a:t>1-1</a:t>
            </a:r>
            <a:r>
              <a:rPr lang="zh-TW" altLang="en-US" dirty="0" smtClean="0"/>
              <a:t>的部分集合 </a:t>
            </a:r>
            <a:r>
              <a:rPr lang="en-US" altLang="zh-TW" dirty="0" smtClean="0"/>
              <a:t>(</a:t>
            </a:r>
            <a:r>
              <a:rPr lang="zh-TW" altLang="en-US" dirty="0" smtClean="0"/>
              <a:t>可用送禮物的概念想，</a:t>
            </a:r>
            <a:r>
              <a:rPr lang="zh-TW" altLang="en-US" dirty="0" smtClean="0">
                <a:solidFill>
                  <a:srgbClr val="FF0000"/>
                </a:solidFill>
              </a:rPr>
              <a:t>要送給對方，對方也送給我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當然自送也合條件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/>
              <a:t>示意圖</a:t>
            </a:r>
            <a:endParaRPr lang="en-US" altLang="zh-TW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3861048"/>
            <a:ext cx="6591300" cy="28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088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 1-1 </a:t>
            </a:r>
            <a:r>
              <a:rPr lang="en-US" altLang="zh-TW" dirty="0" smtClean="0"/>
              <a:t>mapping-2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解法概念</a:t>
            </a:r>
            <a:r>
              <a:rPr lang="en-US" altLang="zh-TW" dirty="0" smtClean="0"/>
              <a:t>:</a:t>
            </a:r>
            <a:r>
              <a:rPr lang="zh-TW" altLang="en-US" dirty="0" smtClean="0"/>
              <a:t>使用倒過來的</a:t>
            </a:r>
            <a:r>
              <a:rPr lang="en-US" altLang="zh-TW" dirty="0" smtClean="0"/>
              <a:t>induction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sz="2800" dirty="0" smtClean="0"/>
              <a:t>直到沒人被剃除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不再更動</a:t>
            </a:r>
            <a:r>
              <a:rPr lang="en-US" altLang="zh-TW" sz="2800" dirty="0" smtClean="0"/>
              <a:t>){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sz="2800" dirty="0" smtClean="0"/>
              <a:t>每一回合剃除掉沒人送的人</a:t>
            </a:r>
            <a:r>
              <a:rPr lang="en-US" altLang="zh-TW" sz="2800" dirty="0" smtClean="0"/>
              <a:t>(</a:t>
            </a:r>
            <a:r>
              <a:rPr lang="en-US" altLang="zh-TW" sz="2800" dirty="0" err="1" smtClean="0"/>
              <a:t>indegree</a:t>
            </a:r>
            <a:r>
              <a:rPr lang="zh-TW" altLang="en-US" sz="2800" dirty="0" smtClean="0"/>
              <a:t>為</a:t>
            </a:r>
            <a:r>
              <a:rPr lang="en-US" altLang="zh-TW" sz="2800" dirty="0" smtClean="0"/>
              <a:t>0</a:t>
            </a:r>
            <a:r>
              <a:rPr lang="zh-TW" altLang="en-US" sz="2800" dirty="0" smtClean="0"/>
              <a:t>者</a:t>
            </a:r>
            <a:r>
              <a:rPr lang="en-US" altLang="zh-TW" sz="2800" dirty="0" smtClean="0"/>
              <a:t>)</a:t>
            </a:r>
          </a:p>
          <a:p>
            <a:pPr marL="0" indent="0">
              <a:buNone/>
            </a:pPr>
            <a:r>
              <a:rPr lang="en-US" altLang="zh-TW" sz="2800" dirty="0" smtClean="0"/>
              <a:t>	</a:t>
            </a:r>
            <a:r>
              <a:rPr lang="zh-TW" altLang="en-US" sz="2800" dirty="0" smtClean="0"/>
              <a:t>再修改剩下的人的</a:t>
            </a:r>
            <a:r>
              <a:rPr lang="en-US" altLang="zh-TW" sz="2800" dirty="0" err="1" smtClean="0"/>
              <a:t>indegree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sz="2800" dirty="0"/>
              <a:t>}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43139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 1-1 </a:t>
            </a:r>
            <a:r>
              <a:rPr lang="en-US" altLang="zh-TW" dirty="0" smtClean="0"/>
              <a:t>mapping-3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1.</a:t>
            </a:r>
            <a:r>
              <a:rPr lang="zh-TW" altLang="en-US" dirty="0" smtClean="0"/>
              <a:t>先存下大家的</a:t>
            </a:r>
            <a:r>
              <a:rPr lang="en-US" altLang="zh-TW" dirty="0" err="1" smtClean="0"/>
              <a:t>indegree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把</a:t>
            </a:r>
            <a:r>
              <a:rPr lang="en-US" altLang="zh-TW" dirty="0" err="1" smtClean="0"/>
              <a:t>indegree</a:t>
            </a:r>
            <a:r>
              <a:rPr lang="en-US" altLang="zh-TW" dirty="0" smtClean="0"/>
              <a:t>==0</a:t>
            </a:r>
            <a:r>
              <a:rPr lang="zh-TW" altLang="en-US" dirty="0" smtClean="0"/>
              <a:t>者放入</a:t>
            </a:r>
            <a:r>
              <a:rPr lang="en-US" altLang="zh-TW" dirty="0" smtClean="0"/>
              <a:t>Queue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3.</a:t>
            </a:r>
            <a:r>
              <a:rPr lang="zh-TW" altLang="en-US" dirty="0" smtClean="0"/>
              <a:t>依</a:t>
            </a:r>
            <a:r>
              <a:rPr lang="en-US" altLang="zh-TW" dirty="0" smtClean="0"/>
              <a:t>Queue</a:t>
            </a:r>
            <a:r>
              <a:rPr lang="zh-TW" altLang="en-US" dirty="0" smtClean="0"/>
              <a:t>去檢查，把剩下的人</a:t>
            </a:r>
            <a:r>
              <a:rPr lang="en-US" altLang="zh-TW" dirty="0" err="1" smtClean="0"/>
              <a:t>indegree</a:t>
            </a:r>
            <a:r>
              <a:rPr lang="zh-TW" altLang="en-US" dirty="0" smtClean="0"/>
              <a:t>調整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4.</a:t>
            </a:r>
            <a:r>
              <a:rPr lang="zh-TW" altLang="en-US" dirty="0" smtClean="0"/>
              <a:t>當</a:t>
            </a:r>
            <a:r>
              <a:rPr lang="en-US" altLang="zh-TW" dirty="0" smtClean="0"/>
              <a:t>Queue</a:t>
            </a:r>
            <a:r>
              <a:rPr lang="zh-TW" altLang="en-US" dirty="0" smtClean="0"/>
              <a:t>不再新增時，剩下的人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indegree</a:t>
            </a:r>
            <a:r>
              <a:rPr lang="en-US" altLang="zh-TW" dirty="0" smtClean="0"/>
              <a:t>!=0)</a:t>
            </a:r>
            <a:r>
              <a:rPr lang="zh-TW" altLang="en-US" dirty="0" smtClean="0"/>
              <a:t>就是解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294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演算法設計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程式設計</a:t>
            </a:r>
            <a:r>
              <a:rPr lang="en-US" altLang="zh-TW" dirty="0" smtClean="0"/>
              <a:t>=</a:t>
            </a:r>
            <a:r>
              <a:rPr lang="zh-TW" altLang="en-US" dirty="0" smtClean="0"/>
              <a:t>程式技巧 </a:t>
            </a:r>
            <a:r>
              <a:rPr lang="en-US" altLang="zh-TW" dirty="0" smtClean="0"/>
              <a:t>+</a:t>
            </a:r>
            <a:r>
              <a:rPr lang="zh-TW" altLang="en-US" dirty="0" smtClean="0"/>
              <a:t> 資料結構 </a:t>
            </a:r>
            <a:r>
              <a:rPr lang="en-US" altLang="zh-TW" dirty="0" smtClean="0"/>
              <a:t>+</a:t>
            </a:r>
            <a:r>
              <a:rPr lang="zh-TW" altLang="en-US" dirty="0" smtClean="0"/>
              <a:t> 演算法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演算法設計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1.</a:t>
            </a:r>
            <a:r>
              <a:rPr lang="zh-TW" altLang="en-US" dirty="0" smtClean="0"/>
              <a:t>參考著名演算法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greedy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DP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divid</a:t>
            </a:r>
            <a:r>
              <a:rPr lang="en-US" altLang="zh-TW" dirty="0" smtClean="0"/>
              <a:t> &amp;conquer</a:t>
            </a:r>
          </a:p>
          <a:p>
            <a:pPr marL="0" indent="0"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用數學歸納法的精神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688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演算法流程圖</a:t>
            </a:r>
            <a:endParaRPr lang="zh-TW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16832"/>
            <a:ext cx="661278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4947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名人問題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 smtClean="0"/>
              <a:t>*目的，找出名人</a:t>
            </a:r>
            <a:r>
              <a:rPr lang="en-US" altLang="zh-TW" dirty="0" smtClean="0"/>
              <a:t>(in</a:t>
            </a:r>
            <a:r>
              <a:rPr lang="zh-TW" altLang="en-US" dirty="0" smtClean="0"/>
              <a:t>為</a:t>
            </a:r>
            <a:r>
              <a:rPr lang="en-US" altLang="zh-TW" dirty="0" smtClean="0"/>
              <a:t>n-1</a:t>
            </a:r>
            <a:r>
              <a:rPr lang="zh-TW" altLang="en-US" dirty="0" smtClean="0"/>
              <a:t>，</a:t>
            </a:r>
            <a:r>
              <a:rPr lang="en-US" altLang="zh-TW" dirty="0" smtClean="0"/>
              <a:t>out</a:t>
            </a:r>
            <a:r>
              <a:rPr lang="zh-TW" altLang="en-US" dirty="0" smtClean="0"/>
              <a:t>為</a:t>
            </a:r>
            <a:r>
              <a:rPr lang="en-US" altLang="zh-TW" dirty="0" smtClean="0"/>
              <a:t>0</a:t>
            </a:r>
            <a:r>
              <a:rPr lang="zh-TW" altLang="en-US" dirty="0" smtClean="0"/>
              <a:t>的節點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 smtClean="0"/>
              <a:t>*概念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法</a:t>
            </a:r>
            <a:r>
              <a:rPr lang="en-US" altLang="zh-TW" dirty="0" smtClean="0"/>
              <a:t>I</a:t>
            </a:r>
            <a:r>
              <a:rPr lang="zh-TW" altLang="en-US" dirty="0" smtClean="0"/>
              <a:t>暴力解</a:t>
            </a:r>
            <a:r>
              <a:rPr lang="en-US" altLang="zh-TW" dirty="0" smtClean="0"/>
              <a:t>:</a:t>
            </a:r>
            <a:r>
              <a:rPr lang="zh-TW" altLang="en-US" dirty="0" smtClean="0"/>
              <a:t>每一人都問其他每一個人是否認識他</a:t>
            </a:r>
            <a:r>
              <a:rPr lang="en-US" altLang="zh-TW" dirty="0" smtClean="0"/>
              <a:t>(O(n2))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法</a:t>
            </a:r>
            <a:r>
              <a:rPr lang="en-US" altLang="zh-TW" dirty="0" smtClean="0"/>
              <a:t>II:</a:t>
            </a:r>
            <a:r>
              <a:rPr lang="zh-TW" altLang="en-US" dirty="0" smtClean="0"/>
              <a:t>選定一人為候選人，一一他是否認識其他人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case1.</a:t>
            </a:r>
            <a:r>
              <a:rPr lang="zh-TW" altLang="en-US" dirty="0" smtClean="0"/>
              <a:t>如果不認識某人</a:t>
            </a:r>
            <a:r>
              <a:rPr lang="en-US" altLang="zh-TW" dirty="0" smtClean="0"/>
              <a:t>B</a:t>
            </a:r>
            <a:r>
              <a:rPr lang="zh-TW" altLang="en-US" dirty="0" smtClean="0"/>
              <a:t>，</a:t>
            </a:r>
            <a:r>
              <a:rPr lang="en-US" altLang="zh-TW" dirty="0" smtClean="0"/>
              <a:t>B</a:t>
            </a:r>
            <a:r>
              <a:rPr lang="zh-TW" altLang="en-US" dirty="0" smtClean="0"/>
              <a:t>淘汰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case2.</a:t>
            </a:r>
            <a:r>
              <a:rPr lang="zh-TW" altLang="en-US" dirty="0" smtClean="0"/>
              <a:t>如果認識</a:t>
            </a:r>
            <a:r>
              <a:rPr lang="en-US" altLang="zh-TW" dirty="0" smtClean="0"/>
              <a:t>B</a:t>
            </a:r>
            <a:r>
              <a:rPr lang="zh-TW" altLang="en-US" dirty="0" smtClean="0"/>
              <a:t>，則自己淘汰，換</a:t>
            </a:r>
            <a:r>
              <a:rPr lang="en-US" altLang="zh-TW" dirty="0" smtClean="0">
                <a:solidFill>
                  <a:srgbClr val="FF0000"/>
                </a:solidFill>
              </a:rPr>
              <a:t>B</a:t>
            </a:r>
            <a:r>
              <a:rPr lang="zh-TW" altLang="en-US" dirty="0" smtClean="0">
                <a:solidFill>
                  <a:srgbClr val="FF0000"/>
                </a:solidFill>
              </a:rPr>
              <a:t>的下一位</a:t>
            </a:r>
            <a:r>
              <a:rPr lang="zh-TW" altLang="en-US" dirty="0" smtClean="0"/>
              <a:t>當候選人</a:t>
            </a:r>
            <a:r>
              <a:rPr lang="en-US" altLang="zh-TW" dirty="0" smtClean="0"/>
              <a:t>(WHY?</a:t>
            </a:r>
            <a:r>
              <a:rPr lang="zh-TW" altLang="en-US" dirty="0" smtClean="0"/>
              <a:t> </a:t>
            </a:r>
            <a:r>
              <a:rPr lang="en-US" altLang="zh-TW" dirty="0" smtClean="0">
                <a:solidFill>
                  <a:srgbClr val="FF0000"/>
                </a:solidFill>
              </a:rPr>
              <a:t>B</a:t>
            </a:r>
            <a:r>
              <a:rPr lang="zh-TW" altLang="en-US" dirty="0" smtClean="0">
                <a:solidFill>
                  <a:srgbClr val="FF0000"/>
                </a:solidFill>
              </a:rPr>
              <a:t>也能當作候選人</a:t>
            </a:r>
            <a:r>
              <a:rPr lang="en-US" altLang="zh-TW" dirty="0" smtClean="0">
                <a:solidFill>
                  <a:srgbClr val="FF0000"/>
                </a:solidFill>
              </a:rPr>
              <a:t>!</a:t>
            </a:r>
            <a:r>
              <a:rPr lang="zh-TW" altLang="en-US" dirty="0" smtClean="0">
                <a:solidFill>
                  <a:srgbClr val="FF0000"/>
                </a:solidFill>
              </a:rPr>
              <a:t>，最後是看</a:t>
            </a:r>
            <a:r>
              <a:rPr lang="en-US" altLang="zh-TW" dirty="0" err="1" smtClean="0">
                <a:solidFill>
                  <a:srgbClr val="FF0000"/>
                </a:solidFill>
              </a:rPr>
              <a:t>i</a:t>
            </a:r>
            <a:r>
              <a:rPr lang="zh-TW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TW" dirty="0" smtClean="0">
                <a:solidFill>
                  <a:srgbClr val="FF0000"/>
                </a:solidFill>
              </a:rPr>
              <a:t>j</a:t>
            </a:r>
            <a:r>
              <a:rPr lang="zh-TW" altLang="en-US" dirty="0" smtClean="0">
                <a:solidFill>
                  <a:srgbClr val="FF0000"/>
                </a:solidFill>
              </a:rPr>
              <a:t>誰留下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zh-TW" altLang="en-US" dirty="0" smtClean="0"/>
              <a:t>篩選完畢後為最終候選人檢查，確定每個人都認識他且他不認識所有人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T</a:t>
            </a:r>
            <a:r>
              <a:rPr lang="en-US" altLang="zh-TW" dirty="0" smtClean="0"/>
              <a:t>(n-1)+T(2(n-1))=O(n)</a:t>
            </a:r>
          </a:p>
          <a:p>
            <a:pPr marL="0" indent="0">
              <a:buNone/>
            </a:pPr>
            <a:r>
              <a:rPr lang="zh-TW" altLang="en-US" dirty="0" smtClean="0"/>
              <a:t>過濾       最終檢查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9363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名人</a:t>
            </a:r>
            <a:r>
              <a:rPr lang="zh-TW" altLang="en-US" dirty="0" smtClean="0"/>
              <a:t>問題</a:t>
            </a:r>
            <a:r>
              <a:rPr lang="en-US" altLang="zh-TW" dirty="0" smtClean="0"/>
              <a:t>—</a:t>
            </a:r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過濾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zh-TW" altLang="en-US" dirty="0" smtClean="0"/>
              <a:t>設三個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 紀錄候選人，應問者</a:t>
            </a:r>
            <a:r>
              <a:rPr lang="en-US" altLang="zh-TW" dirty="0" smtClean="0"/>
              <a:t>(</a:t>
            </a:r>
            <a:r>
              <a:rPr lang="zh-TW" altLang="en-US" dirty="0" smtClean="0"/>
              <a:t>也是候選人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，下一位兼計數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While </a:t>
            </a:r>
            <a:r>
              <a:rPr lang="zh-TW" altLang="en-US" dirty="0" smtClean="0"/>
              <a:t>計數 </a:t>
            </a:r>
            <a:r>
              <a:rPr lang="en-US" altLang="zh-TW" dirty="0" smtClean="0"/>
              <a:t>&lt;=</a:t>
            </a:r>
            <a:r>
              <a:rPr lang="zh-TW" altLang="en-US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人數</a:t>
            </a:r>
            <a:r>
              <a:rPr lang="en-US" altLang="zh-TW" dirty="0" smtClean="0">
                <a:solidFill>
                  <a:srgbClr val="FF0000"/>
                </a:solidFill>
              </a:rPr>
              <a:t>+1</a:t>
            </a:r>
            <a:r>
              <a:rPr lang="en-US" altLang="zh-TW" dirty="0" smtClean="0"/>
              <a:t>{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dirty="0" smtClean="0"/>
              <a:t>如果 </a:t>
            </a:r>
            <a:r>
              <a:rPr lang="en-US" altLang="zh-TW" dirty="0" err="1" smtClean="0"/>
              <a:t>i</a:t>
            </a:r>
            <a:r>
              <a:rPr lang="zh-TW" altLang="en-US" dirty="0" smtClean="0"/>
              <a:t>知道 </a:t>
            </a:r>
            <a:r>
              <a:rPr lang="en-US" altLang="zh-TW" dirty="0" smtClean="0"/>
              <a:t>j   =&gt;	</a:t>
            </a:r>
            <a:r>
              <a:rPr lang="zh-TW" altLang="en-US" dirty="0" smtClean="0"/>
              <a:t>候選人</a:t>
            </a:r>
            <a:r>
              <a:rPr lang="en-US" altLang="zh-TW" dirty="0" err="1" smtClean="0"/>
              <a:t>i</a:t>
            </a:r>
            <a:r>
              <a:rPr lang="zh-TW" altLang="en-US" dirty="0"/>
              <a:t>改</a:t>
            </a:r>
            <a:r>
              <a:rPr lang="zh-TW" altLang="en-US" dirty="0" smtClean="0"/>
              <a:t>為計數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 smtClean="0"/>
              <a:t>如果</a:t>
            </a:r>
            <a:r>
              <a:rPr lang="en-US" altLang="zh-TW" dirty="0" err="1" smtClean="0"/>
              <a:t>i</a:t>
            </a:r>
            <a:r>
              <a:rPr lang="zh-TW" altLang="en-US" dirty="0" smtClean="0"/>
              <a:t>不知道</a:t>
            </a:r>
            <a:r>
              <a:rPr lang="en-US" altLang="zh-TW" dirty="0" smtClean="0"/>
              <a:t>j =&gt;  </a:t>
            </a:r>
            <a:r>
              <a:rPr lang="zh-TW" altLang="en-US" dirty="0" smtClean="0"/>
              <a:t>應問者</a:t>
            </a:r>
            <a:r>
              <a:rPr lang="en-US" altLang="zh-TW" dirty="0" smtClean="0"/>
              <a:t>j</a:t>
            </a:r>
            <a:r>
              <a:rPr lang="zh-TW" altLang="en-US" dirty="0" smtClean="0"/>
              <a:t>改為 計數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    計數</a:t>
            </a:r>
            <a:r>
              <a:rPr lang="en-US" altLang="zh-TW" dirty="0" smtClean="0"/>
              <a:t>++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}</a:t>
            </a:r>
          </a:p>
          <a:p>
            <a:pPr marL="0" indent="0">
              <a:buNone/>
            </a:pPr>
            <a:r>
              <a:rPr lang="zh-TW" altLang="en-US" dirty="0" smtClean="0"/>
              <a:t>如果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==</a:t>
            </a:r>
            <a:r>
              <a:rPr lang="zh-TW" altLang="en-US" dirty="0" smtClean="0">
                <a:solidFill>
                  <a:srgbClr val="FF0000"/>
                </a:solidFill>
              </a:rPr>
              <a:t>人數</a:t>
            </a:r>
            <a:r>
              <a:rPr lang="en-US" altLang="zh-TW" dirty="0" smtClean="0">
                <a:solidFill>
                  <a:srgbClr val="FF0000"/>
                </a:solidFill>
              </a:rPr>
              <a:t>+1</a:t>
            </a:r>
            <a:r>
              <a:rPr lang="zh-TW" altLang="en-US" dirty="0" smtClean="0">
                <a:solidFill>
                  <a:srgbClr val="FF0000"/>
                </a:solidFill>
              </a:rPr>
              <a:t>  </a:t>
            </a:r>
            <a:r>
              <a:rPr lang="zh-TW" altLang="en-US" dirty="0" smtClean="0"/>
              <a:t> 最後候選人為</a:t>
            </a:r>
            <a:r>
              <a:rPr lang="en-US" altLang="zh-TW" dirty="0" smtClean="0"/>
              <a:t>j</a:t>
            </a:r>
            <a:r>
              <a:rPr lang="zh-TW" altLang="en-US" dirty="0" smtClean="0"/>
              <a:t>       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</a:t>
            </a:r>
            <a:r>
              <a:rPr lang="zh-TW" altLang="en-US" dirty="0" smtClean="0"/>
              <a:t>都有可能否則 最後候選人為</a:t>
            </a:r>
            <a:r>
              <a:rPr lang="en-US" altLang="zh-TW" dirty="0" smtClean="0"/>
              <a:t>I			</a:t>
            </a:r>
            <a:r>
              <a:rPr lang="zh-TW" altLang="en-US" dirty="0"/>
              <a:t>是候</a:t>
            </a:r>
            <a:r>
              <a:rPr lang="zh-TW" altLang="en-US" dirty="0" smtClean="0"/>
              <a:t>選人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85821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名人問題</a:t>
            </a:r>
            <a:r>
              <a:rPr lang="en-US" altLang="zh-TW" dirty="0"/>
              <a:t>—</a:t>
            </a:r>
            <a:r>
              <a:rPr lang="zh-TW" altLang="en-US" dirty="0"/>
              <a:t>演算法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檢查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錯誤</a:t>
            </a:r>
            <a:r>
              <a:rPr lang="en-US" altLang="zh-TW" dirty="0" smtClean="0"/>
              <a:t>=</a:t>
            </a:r>
            <a:r>
              <a:rPr lang="zh-TW" altLang="en-US" dirty="0" smtClean="0"/>
              <a:t>假       編號為</a:t>
            </a:r>
            <a:r>
              <a:rPr lang="en-US" altLang="zh-TW" dirty="0" smtClean="0"/>
              <a:t>1</a:t>
            </a:r>
          </a:p>
          <a:p>
            <a:pPr marL="0" indent="0">
              <a:buNone/>
            </a:pPr>
            <a:r>
              <a:rPr lang="en-US" altLang="zh-TW" dirty="0" smtClean="0"/>
              <a:t>while</a:t>
            </a:r>
            <a:r>
              <a:rPr lang="zh-TW" altLang="en-US" dirty="0" smtClean="0"/>
              <a:t>  </a:t>
            </a:r>
            <a:r>
              <a:rPr lang="en-US" altLang="zh-TW" dirty="0" smtClean="0"/>
              <a:t>!</a:t>
            </a:r>
            <a:r>
              <a:rPr lang="zh-TW" altLang="en-US" dirty="0" smtClean="0"/>
              <a:t>錯誤 </a:t>
            </a:r>
            <a:r>
              <a:rPr lang="en-US" altLang="zh-TW" dirty="0" smtClean="0"/>
              <a:t>&amp;&amp;</a:t>
            </a:r>
            <a:r>
              <a:rPr lang="zh-TW" altLang="en-US" dirty="0" smtClean="0"/>
              <a:t> 編號</a:t>
            </a:r>
            <a:r>
              <a:rPr lang="en-US" altLang="zh-TW" dirty="0" smtClean="0"/>
              <a:t>&lt;=</a:t>
            </a:r>
            <a:r>
              <a:rPr lang="zh-TW" altLang="en-US" dirty="0" smtClean="0"/>
              <a:t>人數</a:t>
            </a:r>
            <a:r>
              <a:rPr lang="en-US" altLang="zh-TW" dirty="0" smtClean="0"/>
              <a:t>{</a:t>
            </a:r>
          </a:p>
          <a:p>
            <a:pPr marL="0" indent="0">
              <a:buNone/>
            </a:pPr>
            <a:r>
              <a:rPr lang="en-US" altLang="zh-TW" sz="2000" dirty="0"/>
              <a:t>	</a:t>
            </a:r>
            <a:r>
              <a:rPr lang="zh-TW" altLang="en-US" sz="2800" dirty="0" smtClean="0"/>
              <a:t>非</a:t>
            </a:r>
            <a:r>
              <a:rPr lang="en-US" altLang="zh-TW" sz="2800" dirty="0" smtClean="0"/>
              <a:t>(</a:t>
            </a:r>
            <a:r>
              <a:rPr lang="zh-TW" altLang="en-US" sz="2000" dirty="0" smtClean="0"/>
              <a:t>編號者知道候選人 </a:t>
            </a:r>
            <a:r>
              <a:rPr lang="zh-TW" altLang="en-US" sz="2800" dirty="0" smtClean="0"/>
              <a:t>且 </a:t>
            </a:r>
            <a:r>
              <a:rPr lang="zh-TW" altLang="en-US" sz="2000" dirty="0" smtClean="0"/>
              <a:t>候選人不知道編號者</a:t>
            </a:r>
            <a:r>
              <a:rPr lang="en-US" altLang="zh-TW" sz="2800" dirty="0" smtClean="0"/>
              <a:t>)</a:t>
            </a:r>
            <a:r>
              <a:rPr lang="zh-TW" altLang="en-US" sz="2800" dirty="0"/>
              <a:t> </a:t>
            </a:r>
            <a:r>
              <a:rPr lang="zh-TW" altLang="en-US" sz="2800" dirty="0" smtClean="0"/>
              <a:t>錯誤為真 </a:t>
            </a:r>
            <a:endParaRPr lang="en-US" altLang="zh-TW" sz="2800" dirty="0" smtClean="0"/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zh-TW" altLang="en-US" sz="2800" dirty="0" smtClean="0"/>
              <a:t>編號</a:t>
            </a:r>
            <a:r>
              <a:rPr lang="en-US" altLang="zh-TW" sz="2800" dirty="0" smtClean="0"/>
              <a:t>++</a:t>
            </a:r>
          </a:p>
          <a:p>
            <a:pPr marL="0" indent="0">
              <a:buNone/>
            </a:pPr>
            <a:r>
              <a:rPr lang="en-US" altLang="zh-TW" dirty="0" smtClean="0"/>
              <a:t>}</a:t>
            </a:r>
          </a:p>
          <a:p>
            <a:pPr marL="0" indent="0">
              <a:buNone/>
            </a:pPr>
            <a:r>
              <a:rPr lang="zh-TW" altLang="en-US" dirty="0" smtClean="0"/>
              <a:t>如果 錯誤為真  沒有名人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 smtClean="0"/>
              <a:t>錯誤為假  候選人即為名人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62553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名人</a:t>
            </a:r>
            <a:r>
              <a:rPr lang="zh-TW" altLang="en-US" dirty="0" smtClean="0"/>
              <a:t>問題</a:t>
            </a:r>
            <a:r>
              <a:rPr lang="en-US" altLang="zh-TW" dirty="0" smtClean="0"/>
              <a:t>-</a:t>
            </a:r>
            <a:r>
              <a:rPr lang="zh-TW" altLang="en-US" dirty="0" smtClean="0"/>
              <a:t>統整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*</a:t>
            </a:r>
            <a:r>
              <a:rPr lang="zh-TW" altLang="en-US" dirty="0" smtClean="0"/>
              <a:t>關鍵</a:t>
            </a:r>
            <a:r>
              <a:rPr lang="en-US" altLang="zh-TW" dirty="0" smtClean="0"/>
              <a:t>:</a:t>
            </a:r>
            <a:r>
              <a:rPr lang="zh-TW" altLang="en-US" dirty="0" smtClean="0"/>
              <a:t> 每問一次問題都可以淘汰掉一個人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最後再檢查一遍就行了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*過濾</a:t>
            </a:r>
            <a:r>
              <a:rPr lang="en-US" altLang="zh-TW" dirty="0" smtClean="0"/>
              <a:t>T(n-1)+</a:t>
            </a:r>
            <a:r>
              <a:rPr lang="zh-TW" altLang="en-US" dirty="0" smtClean="0"/>
              <a:t>最後檢查</a:t>
            </a:r>
            <a:r>
              <a:rPr lang="en-US" altLang="zh-TW" dirty="0" smtClean="0"/>
              <a:t>T(2(n-1</a:t>
            </a:r>
            <a:r>
              <a:rPr lang="en-US" altLang="zh-TW" dirty="0"/>
              <a:t>))=O(n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6126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Skyline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目的</a:t>
            </a:r>
            <a:r>
              <a:rPr lang="en-US" altLang="zh-TW" dirty="0" smtClean="0"/>
              <a:t>:</a:t>
            </a:r>
            <a:r>
              <a:rPr lang="zh-TW" altLang="en-US" dirty="0" smtClean="0"/>
              <a:t>算出天際線的圖形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92896"/>
            <a:ext cx="462915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464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Skyline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法</a:t>
            </a:r>
            <a:r>
              <a:rPr lang="en-US" altLang="zh-TW" dirty="0" smtClean="0"/>
              <a:t>I</a:t>
            </a:r>
            <a:r>
              <a:rPr lang="zh-TW" altLang="en-US" dirty="0" smtClean="0"/>
              <a:t> 暴力解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每加入一個新的建築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一一和之前的比對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若在</a:t>
            </a:r>
            <a:r>
              <a:rPr lang="en-US" altLang="zh-TW" dirty="0" smtClean="0"/>
              <a:t>Range</a:t>
            </a:r>
            <a:r>
              <a:rPr lang="zh-TW" altLang="en-US" dirty="0" smtClean="0"/>
              <a:t>中，則高度取</a:t>
            </a:r>
            <a:r>
              <a:rPr lang="en-US" altLang="zh-TW" dirty="0" smtClean="0"/>
              <a:t>max</a:t>
            </a:r>
          </a:p>
          <a:p>
            <a:pPr marL="0" indent="0">
              <a:buNone/>
            </a:pPr>
            <a:r>
              <a:rPr lang="zh-TW" altLang="en-US" dirty="0" smtClean="0"/>
              <a:t>共需要</a:t>
            </a:r>
            <a:r>
              <a:rPr lang="en-US" altLang="zh-TW" dirty="0" smtClean="0"/>
              <a:t>O(n^2)  (</a:t>
            </a:r>
            <a:r>
              <a:rPr lang="zh-TW" altLang="en-US" dirty="0" smtClean="0"/>
              <a:t>每加入一個須</a:t>
            </a:r>
            <a:r>
              <a:rPr lang="en-US" altLang="zh-TW" dirty="0" smtClean="0"/>
              <a:t>O(n))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Induction N-&gt;N+1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3469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Skyline 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法</a:t>
            </a:r>
            <a:r>
              <a:rPr lang="en-US" altLang="zh-TW" dirty="0" smtClean="0"/>
              <a:t>II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Divid</a:t>
            </a:r>
            <a:r>
              <a:rPr lang="en-US" altLang="zh-TW" dirty="0" smtClean="0"/>
              <a:t> &amp; conquer(merge sort)</a:t>
            </a:r>
          </a:p>
          <a:p>
            <a:pPr marL="0" indent="0">
              <a:buNone/>
            </a:pPr>
            <a:r>
              <a:rPr lang="zh-TW" altLang="en-US" dirty="0" smtClean="0"/>
              <a:t>每次都排好</a:t>
            </a:r>
            <a:r>
              <a:rPr lang="en-US" altLang="zh-TW" dirty="0" smtClean="0"/>
              <a:t>(N\2)</a:t>
            </a:r>
            <a:r>
              <a:rPr lang="zh-TW" altLang="en-US" dirty="0" smtClean="0"/>
              <a:t>大小，然後下一回合</a:t>
            </a:r>
            <a:r>
              <a:rPr lang="en-US" altLang="zh-TW" dirty="0" smtClean="0"/>
              <a:t>merge</a:t>
            </a:r>
            <a:r>
              <a:rPr lang="zh-TW" altLang="en-US" dirty="0" smtClean="0"/>
              <a:t>成</a:t>
            </a:r>
            <a:r>
              <a:rPr lang="en-US" altLang="zh-TW" dirty="0" smtClean="0"/>
              <a:t>N</a:t>
            </a:r>
            <a:r>
              <a:rPr lang="zh-TW" altLang="en-US" dirty="0" smtClean="0"/>
              <a:t>，</a:t>
            </a:r>
            <a:r>
              <a:rPr lang="zh-TW" altLang="en-US" dirty="0" smtClean="0">
                <a:solidFill>
                  <a:srgbClr val="0070C0"/>
                </a:solidFill>
              </a:rPr>
              <a:t>由於</a:t>
            </a:r>
            <a:r>
              <a:rPr lang="en-US" altLang="zh-TW" dirty="0" smtClean="0">
                <a:solidFill>
                  <a:srgbClr val="0070C0"/>
                </a:solidFill>
              </a:rPr>
              <a:t>”</a:t>
            </a:r>
            <a:r>
              <a:rPr lang="zh-TW" altLang="en-US" dirty="0" smtClean="0">
                <a:solidFill>
                  <a:srgbClr val="0070C0"/>
                </a:solidFill>
              </a:rPr>
              <a:t>排好</a:t>
            </a:r>
            <a:r>
              <a:rPr lang="en-US" altLang="zh-TW" dirty="0" smtClean="0">
                <a:solidFill>
                  <a:srgbClr val="0070C0"/>
                </a:solidFill>
              </a:rPr>
              <a:t>”</a:t>
            </a:r>
            <a:r>
              <a:rPr lang="zh-TW" altLang="en-US" dirty="0" smtClean="0">
                <a:solidFill>
                  <a:srgbClr val="0070C0"/>
                </a:solidFill>
              </a:rPr>
              <a:t>時位置順序已經定好了</a:t>
            </a:r>
            <a:r>
              <a:rPr lang="zh-TW" altLang="en-US" dirty="0" smtClean="0"/>
              <a:t>，所以花</a:t>
            </a:r>
            <a:r>
              <a:rPr lang="en-US" altLang="zh-TW" dirty="0" smtClean="0"/>
              <a:t>O(N)</a:t>
            </a:r>
            <a:r>
              <a:rPr lang="zh-TW" altLang="en-US" dirty="0" smtClean="0"/>
              <a:t>就能</a:t>
            </a:r>
            <a:r>
              <a:rPr lang="en-US" altLang="zh-TW" dirty="0" smtClean="0"/>
              <a:t>merge</a:t>
            </a:r>
            <a:r>
              <a:rPr lang="zh-TW" altLang="en-US" dirty="0" smtClean="0"/>
              <a:t>，而總共做</a:t>
            </a:r>
            <a:r>
              <a:rPr lang="en-US" altLang="zh-TW" dirty="0" smtClean="0"/>
              <a:t>O(</a:t>
            </a:r>
            <a:r>
              <a:rPr lang="en-US" altLang="zh-TW" dirty="0" err="1" smtClean="0"/>
              <a:t>logN</a:t>
            </a:r>
            <a:r>
              <a:rPr lang="en-US" altLang="zh-TW" dirty="0" smtClean="0"/>
              <a:t>)</a:t>
            </a:r>
            <a:r>
              <a:rPr lang="zh-TW" altLang="en-US" dirty="0" smtClean="0"/>
              <a:t>次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時間複雜度</a:t>
            </a:r>
            <a:r>
              <a:rPr lang="en-US" altLang="zh-TW" dirty="0" smtClean="0"/>
              <a:t>:O(</a:t>
            </a:r>
            <a:r>
              <a:rPr lang="en-US" altLang="zh-TW" dirty="0" err="1" smtClean="0"/>
              <a:t>NlogN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err="1" smtClean="0"/>
              <a:t>Induction:N</a:t>
            </a:r>
            <a:r>
              <a:rPr lang="en-US" altLang="zh-TW" dirty="0" smtClean="0"/>
              <a:t>\2-&gt;N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94807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示意圖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只需要掃過</a:t>
            </a:r>
            <a:r>
              <a:rPr lang="en-US" altLang="zh-TW" dirty="0" smtClean="0"/>
              <a:t>A</a:t>
            </a:r>
            <a:r>
              <a:rPr lang="zh-TW" altLang="en-US" dirty="0" smtClean="0"/>
              <a:t>，若</a:t>
            </a:r>
            <a:r>
              <a:rPr lang="en-US" altLang="zh-TW" dirty="0" smtClean="0"/>
              <a:t>A</a:t>
            </a:r>
            <a:r>
              <a:rPr lang="zh-TW" altLang="en-US" dirty="0" smtClean="0"/>
              <a:t>比較高保留</a:t>
            </a:r>
            <a:r>
              <a:rPr lang="en-US" altLang="zh-TW" dirty="0" smtClean="0"/>
              <a:t>A</a:t>
            </a:r>
            <a:r>
              <a:rPr lang="zh-TW" altLang="en-US" dirty="0" smtClean="0"/>
              <a:t>，反之保留</a:t>
            </a:r>
            <a:r>
              <a:rPr lang="en-US" altLang="zh-TW" dirty="0" smtClean="0"/>
              <a:t>B</a:t>
            </a:r>
            <a:r>
              <a:rPr lang="zh-TW" altLang="en-US" dirty="0" smtClean="0"/>
              <a:t>就行了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08920"/>
            <a:ext cx="3019425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44474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Skyline </a:t>
            </a:r>
            <a:r>
              <a:rPr lang="en-US" altLang="zh-TW" dirty="0" smtClean="0"/>
              <a:t>problem</a:t>
            </a:r>
            <a:r>
              <a:rPr lang="zh-TW" altLang="en-US" dirty="0" smtClean="0"/>
              <a:t>求時間複雜度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T(N)=2*T(N\2)+N</a:t>
            </a:r>
            <a:r>
              <a:rPr lang="zh-TW" altLang="en-US" dirty="0" smtClean="0"/>
              <a:t>，</a:t>
            </a:r>
            <a:r>
              <a:rPr lang="en-US" altLang="zh-TW" dirty="0" smtClean="0"/>
              <a:t>T(1)=1</a:t>
            </a:r>
          </a:p>
          <a:p>
            <a:pPr marL="0" indent="0">
              <a:buNone/>
            </a:pPr>
            <a:r>
              <a:rPr lang="en-US" altLang="zh-TW" dirty="0" smtClean="0"/>
              <a:t>N</a:t>
            </a:r>
            <a:r>
              <a:rPr lang="zh-TW" altLang="en-US" dirty="0" smtClean="0"/>
              <a:t>個需要兩邊都排好</a:t>
            </a:r>
            <a:r>
              <a:rPr lang="en-US" altLang="zh-TW" dirty="0" smtClean="0"/>
              <a:t>N\2</a:t>
            </a:r>
            <a:r>
              <a:rPr lang="zh-TW" altLang="en-US" dirty="0" smtClean="0"/>
              <a:t>，然後花</a:t>
            </a:r>
            <a:r>
              <a:rPr lang="en-US" altLang="zh-TW" dirty="0" smtClean="0"/>
              <a:t>N</a:t>
            </a:r>
            <a:r>
              <a:rPr lang="zh-TW" altLang="en-US" dirty="0" smtClean="0"/>
              <a:t>次去排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561" y="2924944"/>
            <a:ext cx="3749069" cy="3840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5740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AVL</a:t>
            </a:r>
            <a:r>
              <a:rPr lang="zh-TW" altLang="en-US" dirty="0" smtClean="0"/>
              <a:t> </a:t>
            </a:r>
            <a:r>
              <a:rPr lang="en-US" altLang="zh-TW" dirty="0" smtClean="0"/>
              <a:t>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 smtClean="0"/>
              <a:t>*為了改善</a:t>
            </a:r>
            <a:r>
              <a:rPr lang="en-US" altLang="zh-TW" dirty="0" smtClean="0"/>
              <a:t>binary search tree</a:t>
            </a:r>
            <a:r>
              <a:rPr lang="zh-TW" altLang="en-US" dirty="0" smtClean="0"/>
              <a:t>缺點，加入平衡條件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zh-TW" altLang="en-US" dirty="0" smtClean="0"/>
              <a:t>左右子樹高度最大只能差一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*</a:t>
            </a:r>
            <a:r>
              <a:rPr lang="en-US" altLang="zh-TW" dirty="0" smtClean="0"/>
              <a:t>BST</a:t>
            </a:r>
            <a:r>
              <a:rPr lang="zh-TW" altLang="en-US" dirty="0" smtClean="0"/>
              <a:t>缺點</a:t>
            </a:r>
            <a:r>
              <a:rPr lang="en-US" altLang="zh-TW" dirty="0" smtClean="0"/>
              <a:t>?</a:t>
            </a:r>
            <a:r>
              <a:rPr lang="zh-TW" altLang="en-US" dirty="0" smtClean="0"/>
              <a:t> 若資料輸入</a:t>
            </a:r>
            <a:r>
              <a:rPr lang="zh-TW" altLang="en-US" b="1" dirty="0" smtClean="0">
                <a:solidFill>
                  <a:srgbClr val="0070C0"/>
                </a:solidFill>
              </a:rPr>
              <a:t>順序不利</a:t>
            </a:r>
            <a:r>
              <a:rPr lang="zh-TW" altLang="en-US" dirty="0" smtClean="0"/>
              <a:t>，有可能</a:t>
            </a:r>
            <a:r>
              <a:rPr lang="zh-TW" altLang="en-US" b="1" dirty="0" smtClean="0">
                <a:solidFill>
                  <a:srgbClr val="0070C0"/>
                </a:solidFill>
              </a:rPr>
              <a:t>退化</a:t>
            </a:r>
            <a:r>
              <a:rPr lang="zh-TW" altLang="en-US" dirty="0" smtClean="0"/>
              <a:t>成</a:t>
            </a:r>
            <a:r>
              <a:rPr lang="en-US" altLang="zh-TW" dirty="0" smtClean="0"/>
              <a:t>linked list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*AVL Tree</a:t>
            </a:r>
            <a:r>
              <a:rPr lang="zh-TW" altLang="en-US" dirty="0" smtClean="0"/>
              <a:t>深度為</a:t>
            </a:r>
            <a:r>
              <a:rPr lang="en-US" altLang="zh-TW" dirty="0" smtClean="0"/>
              <a:t>O(</a:t>
            </a:r>
            <a:r>
              <a:rPr lang="en-US" altLang="zh-TW" dirty="0" err="1" smtClean="0"/>
              <a:t>logN</a:t>
            </a:r>
            <a:r>
              <a:rPr lang="en-US" altLang="zh-TW" dirty="0" smtClean="0"/>
              <a:t>) 	(</a:t>
            </a:r>
            <a:r>
              <a:rPr lang="zh-TW" altLang="en-US" dirty="0" smtClean="0"/>
              <a:t>想想完全二元樹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7682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</a:t>
            </a:r>
            <a:r>
              <a:rPr lang="en-US" altLang="zh-TW" dirty="0" smtClean="0"/>
              <a:t>-Merge Sort</a:t>
            </a:r>
            <a:r>
              <a:rPr lang="zh-TW" altLang="en-US" dirty="0" smtClean="0"/>
              <a:t>的精神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如果左</a:t>
            </a:r>
            <a:r>
              <a:rPr lang="zh-TW" altLang="en-US" sz="1000" dirty="0" smtClean="0"/>
              <a:t>現在</a:t>
            </a:r>
            <a:r>
              <a:rPr lang="zh-TW" altLang="en-US" dirty="0" smtClean="0"/>
              <a:t>比右</a:t>
            </a:r>
            <a:r>
              <a:rPr lang="zh-TW" altLang="en-US" sz="1000" dirty="0" smtClean="0"/>
              <a:t>現在</a:t>
            </a:r>
            <a:r>
              <a:rPr lang="zh-TW" altLang="en-US" dirty="0" smtClean="0"/>
              <a:t>大 </a:t>
            </a:r>
            <a:r>
              <a:rPr lang="en-US" altLang="zh-TW" dirty="0" smtClean="0"/>
              <a:t>=&gt;</a:t>
            </a:r>
            <a:r>
              <a:rPr lang="zh-TW" altLang="en-US" dirty="0" smtClean="0"/>
              <a:t> 右</a:t>
            </a:r>
            <a:r>
              <a:rPr lang="zh-TW" altLang="en-US" sz="1000" dirty="0" smtClean="0"/>
              <a:t>下一個</a:t>
            </a:r>
            <a:r>
              <a:rPr lang="zh-TW" altLang="en-US" dirty="0" smtClean="0"/>
              <a:t>，右</a:t>
            </a:r>
            <a:r>
              <a:rPr lang="zh-TW" altLang="en-US" sz="1000" dirty="0" smtClean="0"/>
              <a:t>現在</a:t>
            </a:r>
            <a:r>
              <a:rPr lang="zh-TW" altLang="en-US" dirty="0" smtClean="0"/>
              <a:t>放入完成陣列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Else=&gt;</a:t>
            </a:r>
            <a:r>
              <a:rPr lang="zh-TW" altLang="en-US" dirty="0" smtClean="0"/>
              <a:t>左</a:t>
            </a:r>
            <a:r>
              <a:rPr lang="zh-TW" altLang="en-US" sz="1000" dirty="0" smtClean="0"/>
              <a:t>下一個</a:t>
            </a:r>
            <a:r>
              <a:rPr lang="zh-TW" altLang="en-US" dirty="0" smtClean="0"/>
              <a:t>，左</a:t>
            </a:r>
            <a:r>
              <a:rPr lang="zh-TW" altLang="en-US" sz="900" dirty="0" smtClean="0"/>
              <a:t>現在</a:t>
            </a:r>
            <a:r>
              <a:rPr lang="zh-TW" altLang="en-US" dirty="0" smtClean="0"/>
              <a:t>放入完成陣列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80928"/>
            <a:ext cx="5010150" cy="328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18478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-Merge Sort</a:t>
            </a:r>
            <a:r>
              <a:rPr lang="zh-TW" altLang="en-US" dirty="0"/>
              <a:t>的</a:t>
            </a:r>
            <a:r>
              <a:rPr lang="zh-TW" altLang="en-US" dirty="0" smtClean="0"/>
              <a:t>精神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 smtClean="0"/>
              <a:t>Why? </a:t>
            </a:r>
            <a:r>
              <a:rPr lang="zh-TW" altLang="en-US" dirty="0" smtClean="0"/>
              <a:t>因為兩邊都</a:t>
            </a:r>
            <a:r>
              <a:rPr lang="zh-TW" altLang="en-US" dirty="0" smtClean="0">
                <a:solidFill>
                  <a:srgbClr val="FF0000"/>
                </a:solidFill>
              </a:rPr>
              <a:t>照順序</a:t>
            </a:r>
            <a:r>
              <a:rPr lang="zh-TW" altLang="en-US" dirty="0" smtClean="0"/>
              <a:t>排好了，如果比對面現在的數字小，可以</a:t>
            </a:r>
            <a:r>
              <a:rPr lang="zh-TW" altLang="en-US" dirty="0"/>
              <a:t>知道</a:t>
            </a:r>
            <a:r>
              <a:rPr lang="zh-TW" altLang="en-US" dirty="0" smtClean="0"/>
              <a:t>對面右邊一定都比自已大</a:t>
            </a:r>
            <a:r>
              <a:rPr lang="en-US" altLang="zh-TW" dirty="0" smtClean="0"/>
              <a:t>;</a:t>
            </a:r>
          </a:p>
          <a:p>
            <a:pPr marL="0" indent="0">
              <a:buNone/>
            </a:pPr>
            <a:r>
              <a:rPr lang="zh-TW" altLang="en-US" dirty="0" smtClean="0"/>
              <a:t>左邊由於剛剛確認或是比自己左邊小，也可以知道比自己小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Skyline</a:t>
            </a:r>
            <a:r>
              <a:rPr lang="zh-TW" altLang="en-US" dirty="0" smtClean="0"/>
              <a:t>的借鑑</a:t>
            </a:r>
            <a:r>
              <a:rPr lang="en-US" altLang="zh-TW" dirty="0" smtClean="0"/>
              <a:t>:</a:t>
            </a:r>
            <a:r>
              <a:rPr lang="zh-TW" altLang="en-US" dirty="0" smtClean="0"/>
              <a:t>前</a:t>
            </a:r>
            <a:r>
              <a:rPr lang="en-US" altLang="zh-TW" dirty="0" smtClean="0"/>
              <a:t>N\2</a:t>
            </a:r>
            <a:r>
              <a:rPr lang="zh-TW" altLang="en-US" dirty="0" smtClean="0"/>
              <a:t>都照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位置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排好了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zh-TW" altLang="en-US" dirty="0" smtClean="0"/>
              <a:t>比座標就行了，不用擔心比完這一區還有人沒比到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0907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Binary Tree</a:t>
            </a:r>
            <a:r>
              <a:rPr lang="zh-TW" altLang="en-US" dirty="0" smtClean="0"/>
              <a:t>的平衡係數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讓節點多記住</a:t>
            </a:r>
            <a:r>
              <a:rPr lang="en-US" altLang="zh-TW" dirty="0" smtClean="0"/>
              <a:t>”</a:t>
            </a:r>
            <a:r>
              <a:rPr lang="zh-TW" altLang="en-US" dirty="0" smtClean="0"/>
              <a:t>高度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的資訊，然後由下而上算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745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最大連續子序列</a:t>
            </a:r>
            <a:r>
              <a:rPr lang="en-US" altLang="zh-TW" dirty="0" smtClean="0"/>
              <a:t>(consecutive sequence)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目的</a:t>
            </a:r>
            <a:r>
              <a:rPr lang="en-US" altLang="zh-TW" dirty="0" smtClean="0"/>
              <a:t>:</a:t>
            </a:r>
            <a:r>
              <a:rPr lang="zh-TW" altLang="en-US" dirty="0"/>
              <a:t>給</a:t>
            </a:r>
            <a:r>
              <a:rPr lang="zh-TW" altLang="en-US" dirty="0" smtClean="0"/>
              <a:t>定一串數列 ，找出和最大的連續序列  </a:t>
            </a:r>
            <a:r>
              <a:rPr lang="en-US" altLang="zh-TW" dirty="0" err="1" smtClean="0"/>
              <a:t>eg</a:t>
            </a:r>
            <a:r>
              <a:rPr lang="en-US" altLang="zh-TW" dirty="0" smtClean="0"/>
              <a:t> [1,2,-5,3]  </a:t>
            </a:r>
            <a:r>
              <a:rPr lang="en-US" altLang="zh-TW" dirty="0" smtClean="0">
                <a:sym typeface="Wingdings" panose="05000000000000000000" pitchFamily="2" charset="2"/>
              </a:rPr>
              <a:t> [1,2]</a:t>
            </a:r>
          </a:p>
          <a:p>
            <a:r>
              <a:rPr lang="zh-TW" altLang="en-US" dirty="0" smtClean="0">
                <a:sym typeface="Wingdings" panose="05000000000000000000" pitchFamily="2" charset="2"/>
              </a:rPr>
              <a:t>演算法概念</a:t>
            </a:r>
            <a:r>
              <a:rPr lang="en-US" altLang="zh-TW" dirty="0" smtClean="0">
                <a:sym typeface="Wingdings" panose="05000000000000000000" pitchFamily="2" charset="2"/>
              </a:rPr>
              <a:t>:</a:t>
            </a:r>
          </a:p>
          <a:p>
            <a:pPr marL="0" indent="0">
              <a:buNone/>
            </a:pPr>
            <a:r>
              <a:rPr lang="zh-TW" altLang="en-US" dirty="0">
                <a:sym typeface="Wingdings" panose="05000000000000000000" pitchFamily="2" charset="2"/>
              </a:rPr>
              <a:t>已</a:t>
            </a:r>
            <a:r>
              <a:rPr lang="zh-TW" altLang="en-US" dirty="0" smtClean="0">
                <a:sym typeface="Wingdings" panose="05000000000000000000" pitchFamily="2" charset="2"/>
              </a:rPr>
              <a:t>知上一回合的最大值，這回合加入新的數只有兩種可能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1.</a:t>
            </a:r>
            <a:r>
              <a:rPr lang="zh-TW" altLang="en-US" dirty="0" smtClean="0">
                <a:sym typeface="Wingdings" panose="05000000000000000000" pitchFamily="2" charset="2"/>
              </a:rPr>
              <a:t>最大值不變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2.</a:t>
            </a:r>
            <a:r>
              <a:rPr lang="zh-TW" altLang="en-US" dirty="0" smtClean="0">
                <a:sym typeface="Wingdings" panose="05000000000000000000" pitchFamily="2" charset="2"/>
              </a:rPr>
              <a:t>最後一段</a:t>
            </a:r>
            <a:r>
              <a:rPr lang="en-US" altLang="zh-TW" dirty="0" smtClean="0">
                <a:sym typeface="Wingdings" panose="05000000000000000000" pitchFamily="2" charset="2"/>
              </a:rPr>
              <a:t>(suffix)</a:t>
            </a:r>
            <a:r>
              <a:rPr lang="zh-TW" altLang="en-US" dirty="0" smtClean="0">
                <a:sym typeface="Wingdings" panose="05000000000000000000" pitchFamily="2" charset="2"/>
              </a:rPr>
              <a:t>變成最大值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58380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最大連續子序列</a:t>
            </a:r>
            <a:r>
              <a:rPr lang="en-US" altLang="zh-TW" dirty="0" smtClean="0"/>
              <a:t>—</a:t>
            </a:r>
            <a:r>
              <a:rPr lang="zh-TW" altLang="en-US" dirty="0" smtClean="0"/>
              <a:t>示意圖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416824" cy="4397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322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最大連續子序列</a:t>
            </a:r>
            <a:r>
              <a:rPr lang="en-US" altLang="zh-TW" dirty="0" smtClean="0"/>
              <a:t>—</a:t>
            </a:r>
            <a:r>
              <a:rPr lang="zh-TW" altLang="en-US" dirty="0" smtClean="0"/>
              <a:t>統整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1.</a:t>
            </a:r>
            <a:r>
              <a:rPr lang="zh-TW" altLang="en-US" dirty="0" smtClean="0"/>
              <a:t>因為新加入的數只會影響</a:t>
            </a:r>
            <a:r>
              <a:rPr lang="en-US" altLang="zh-TW" dirty="0" smtClean="0"/>
              <a:t>suffix</a:t>
            </a:r>
            <a:r>
              <a:rPr lang="zh-TW" altLang="en-US" dirty="0" smtClean="0"/>
              <a:t>，所以相當於每回合看看新的值完成新的</a:t>
            </a:r>
            <a:r>
              <a:rPr lang="en-US" altLang="zh-TW" dirty="0" smtClean="0"/>
              <a:t>suffix</a:t>
            </a:r>
            <a:r>
              <a:rPr lang="zh-TW" altLang="en-US" dirty="0" smtClean="0"/>
              <a:t>有沒有比原本最大值大就好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每回合算</a:t>
            </a:r>
            <a:r>
              <a:rPr lang="en-US" altLang="zh-TW" dirty="0" smtClean="0"/>
              <a:t>suffix</a:t>
            </a:r>
            <a:r>
              <a:rPr lang="zh-TW" altLang="en-US" dirty="0" smtClean="0"/>
              <a:t>和，如果小於</a:t>
            </a:r>
            <a:r>
              <a:rPr lang="en-US" altLang="zh-TW" dirty="0" smtClean="0"/>
              <a:t>0</a:t>
            </a:r>
            <a:r>
              <a:rPr lang="zh-TW" altLang="en-US" dirty="0" smtClean="0"/>
              <a:t>就設為</a:t>
            </a:r>
            <a:r>
              <a:rPr lang="en-US" altLang="zh-TW" dirty="0" smtClean="0"/>
              <a:t>0</a:t>
            </a:r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如果</a:t>
            </a:r>
            <a:r>
              <a:rPr lang="en-US" altLang="zh-TW" dirty="0" smtClean="0"/>
              <a:t>suffix</a:t>
            </a:r>
            <a:r>
              <a:rPr lang="zh-TW" altLang="en-US" dirty="0" smtClean="0"/>
              <a:t>比最大值大，則取代最大值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753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背包問題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給定一數值</a:t>
            </a:r>
            <a:r>
              <a:rPr lang="en-US" altLang="zh-TW" dirty="0" smtClean="0"/>
              <a:t>K</a:t>
            </a:r>
            <a:r>
              <a:rPr lang="zh-TW" altLang="en-US" dirty="0" smtClean="0"/>
              <a:t>，以及一集合</a:t>
            </a:r>
            <a:r>
              <a:rPr lang="en-US" altLang="zh-TW" dirty="0" smtClean="0"/>
              <a:t>S</a:t>
            </a:r>
            <a:r>
              <a:rPr lang="zh-TW" altLang="en-US" dirty="0" smtClean="0"/>
              <a:t>，從集合</a:t>
            </a:r>
            <a:r>
              <a:rPr lang="en-US" altLang="zh-TW" dirty="0" smtClean="0"/>
              <a:t>S</a:t>
            </a:r>
            <a:r>
              <a:rPr lang="zh-TW" altLang="en-US" dirty="0" smtClean="0"/>
              <a:t>中找出和剛好是</a:t>
            </a:r>
            <a:r>
              <a:rPr lang="en-US" altLang="zh-TW" dirty="0" smtClean="0"/>
              <a:t>K</a:t>
            </a:r>
            <a:r>
              <a:rPr lang="zh-TW" altLang="en-US" dirty="0" smtClean="0"/>
              <a:t>者</a:t>
            </a:r>
            <a:endParaRPr lang="en-US" altLang="zh-TW" dirty="0" smtClean="0"/>
          </a:p>
          <a:p>
            <a:r>
              <a:rPr lang="en-US" altLang="zh-TW" dirty="0" err="1" smtClean="0"/>
              <a:t>Eg</a:t>
            </a:r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暴力解</a:t>
            </a:r>
            <a:r>
              <a:rPr lang="en-US" altLang="zh-TW" dirty="0" smtClean="0"/>
              <a:t>:2</a:t>
            </a:r>
            <a:r>
              <a:rPr lang="zh-TW" altLang="en-US" dirty="0" smtClean="0"/>
              <a:t>的</a:t>
            </a:r>
            <a:r>
              <a:rPr lang="en-US" altLang="zh-TW" dirty="0" smtClean="0"/>
              <a:t>n</a:t>
            </a:r>
            <a:r>
              <a:rPr lang="zh-TW" altLang="en-US" dirty="0" smtClean="0"/>
              <a:t>次方</a:t>
            </a:r>
            <a:r>
              <a:rPr lang="en-US" altLang="zh-TW" dirty="0" smtClean="0"/>
              <a:t>(</a:t>
            </a:r>
            <a:r>
              <a:rPr lang="zh-TW" altLang="en-US" dirty="0" smtClean="0"/>
              <a:t>確認所有子集合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014" y="3604962"/>
            <a:ext cx="569595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506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背包問題</a:t>
            </a:r>
            <a:r>
              <a:rPr lang="en-US" altLang="zh-TW" dirty="0" smtClean="0"/>
              <a:t>--</a:t>
            </a:r>
            <a:r>
              <a:rPr lang="zh-TW" altLang="en-US" dirty="0" smtClean="0"/>
              <a:t>數學歸納法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假設知道 </a:t>
            </a:r>
            <a:r>
              <a:rPr lang="en-US" altLang="zh-TW" dirty="0" smtClean="0"/>
              <a:t>P(n-1,K)</a:t>
            </a:r>
          </a:p>
          <a:p>
            <a:pPr marL="0" indent="0">
              <a:buNone/>
            </a:pPr>
            <a:r>
              <a:rPr lang="en-US" altLang="zh-TW" dirty="0" smtClean="0"/>
              <a:t>Case1.P(n-1,K)</a:t>
            </a:r>
            <a:r>
              <a:rPr lang="zh-TW" altLang="en-US" dirty="0" smtClean="0"/>
              <a:t>有解 </a:t>
            </a:r>
            <a:r>
              <a:rPr lang="en-US" altLang="zh-TW" dirty="0" smtClean="0"/>
              <a:t>&gt;&gt;&gt;P(</a:t>
            </a:r>
            <a:r>
              <a:rPr lang="en-US" altLang="zh-TW" dirty="0" err="1" smtClean="0"/>
              <a:t>n,K</a:t>
            </a:r>
            <a:r>
              <a:rPr lang="en-US" altLang="zh-TW" dirty="0" smtClean="0"/>
              <a:t>) </a:t>
            </a:r>
            <a:r>
              <a:rPr lang="zh-TW" altLang="en-US" dirty="0" smtClean="0"/>
              <a:t>亦有解 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Case2.P</a:t>
            </a:r>
            <a:r>
              <a:rPr lang="en-US" altLang="zh-TW" dirty="0"/>
              <a:t>(n-1,K</a:t>
            </a:r>
            <a:r>
              <a:rPr lang="en-US" altLang="zh-TW" dirty="0" smtClean="0"/>
              <a:t>)</a:t>
            </a:r>
            <a:r>
              <a:rPr lang="zh-TW" altLang="en-US" dirty="0" smtClean="0"/>
              <a:t>無解 </a:t>
            </a:r>
            <a:r>
              <a:rPr lang="en-US" altLang="zh-TW" dirty="0" smtClean="0"/>
              <a:t>&gt;&gt;&gt;</a:t>
            </a:r>
            <a:r>
              <a:rPr lang="zh-TW" altLang="en-US" dirty="0" smtClean="0"/>
              <a:t>求</a:t>
            </a:r>
            <a:r>
              <a:rPr lang="en-US" altLang="zh-TW" dirty="0" smtClean="0"/>
              <a:t>P(n-1,K-n)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			</a:t>
            </a:r>
            <a:r>
              <a:rPr lang="zh-TW" altLang="en-US" dirty="0" smtClean="0"/>
              <a:t>雖有遞迴關係式，</a:t>
            </a:r>
            <a:r>
              <a:rPr lang="en-US" altLang="zh-TW" dirty="0" smtClean="0"/>
              <a:t>						</a:t>
            </a:r>
            <a:r>
              <a:rPr lang="zh-TW" altLang="en-US" dirty="0" smtClean="0"/>
              <a:t>但仍是</a:t>
            </a:r>
            <a:r>
              <a:rPr lang="en-US" altLang="zh-TW" dirty="0" smtClean="0"/>
              <a:t>O(2^n)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30614"/>
            <a:ext cx="4225478" cy="3204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04392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背包</a:t>
            </a:r>
            <a:r>
              <a:rPr lang="zh-TW" altLang="en-US" dirty="0" smtClean="0"/>
              <a:t>問題</a:t>
            </a:r>
            <a:r>
              <a:rPr lang="en-US" altLang="zh-TW" dirty="0" smtClean="0"/>
              <a:t>—Dynamic Programming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只要有遞迴式就能</a:t>
            </a:r>
            <a:r>
              <a:rPr lang="en-US" altLang="zh-TW" dirty="0" smtClean="0"/>
              <a:t>DP</a:t>
            </a:r>
          </a:p>
          <a:p>
            <a:r>
              <a:rPr lang="en-US" altLang="zh-TW" dirty="0" smtClean="0"/>
              <a:t>DP</a:t>
            </a:r>
            <a:r>
              <a:rPr lang="zh-TW" altLang="en-US" dirty="0" smtClean="0"/>
              <a:t> 初始化很重要 </a:t>
            </a:r>
            <a:r>
              <a:rPr lang="en-US" altLang="zh-TW" dirty="0" smtClean="0"/>
              <a:t>&gt;&gt;&gt;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P(n,0)</a:t>
            </a:r>
            <a:r>
              <a:rPr lang="zh-TW" altLang="en-US" dirty="0" smtClean="0"/>
              <a:t>先設為</a:t>
            </a:r>
            <a:r>
              <a:rPr lang="en-US" altLang="zh-TW" dirty="0" smtClean="0"/>
              <a:t>0</a:t>
            </a:r>
          </a:p>
          <a:p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41966"/>
            <a:ext cx="8928992" cy="3364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744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背包</a:t>
            </a:r>
            <a:r>
              <a:rPr lang="zh-TW" altLang="en-US" dirty="0" smtClean="0"/>
              <a:t>問題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回到例題</a:t>
            </a:r>
            <a:endParaRPr lang="zh-TW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458075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1259632" y="4725144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mtClean="0"/>
          </a:p>
          <a:p>
            <a:endParaRPr lang="zh-TW" alt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1771560" y="2552760"/>
              <a:ext cx="6318720" cy="3543480"/>
            </p14:xfrm>
          </p:contentPart>
        </mc:Choice>
        <mc:Fallback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2200" y="2543400"/>
                <a:ext cx="6337440" cy="356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60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順序問題</a:t>
            </a:r>
            <a:r>
              <a:rPr lang="en-US" altLang="zh-TW" dirty="0" smtClean="0"/>
              <a:t>-</a:t>
            </a:r>
            <a:r>
              <a:rPr lang="zh-TW" altLang="en-US" dirty="0" smtClean="0"/>
              <a:t>示意圖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同樣接收</a:t>
            </a:r>
            <a:r>
              <a:rPr lang="en-US" altLang="zh-TW" dirty="0" smtClean="0"/>
              <a:t>{1,2,3,4,5,6,7}</a:t>
            </a:r>
          </a:p>
          <a:p>
            <a:pPr marL="0" indent="0">
              <a:buNone/>
            </a:pPr>
            <a:r>
              <a:rPr lang="zh-TW" altLang="en-US" dirty="0"/>
              <a:t>有</a:t>
            </a:r>
            <a:r>
              <a:rPr lang="zh-TW" altLang="en-US" dirty="0" smtClean="0"/>
              <a:t>可能造成左右兩個極端的結果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(1,2,……)                         (4,2,6,1,3,5,7)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01008"/>
            <a:ext cx="7543800" cy="313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86048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背包</a:t>
            </a:r>
            <a:r>
              <a:rPr lang="zh-TW" altLang="en-US" dirty="0" smtClean="0"/>
              <a:t>問題</a:t>
            </a:r>
            <a:r>
              <a:rPr lang="en-US" altLang="zh-TW" dirty="0" smtClean="0"/>
              <a:t>—</a:t>
            </a:r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Exist: O</a:t>
            </a:r>
            <a:r>
              <a:rPr lang="zh-TW" altLang="en-US" dirty="0" smtClean="0"/>
              <a:t>、</a:t>
            </a:r>
            <a:r>
              <a:rPr lang="en-US" altLang="zh-TW" dirty="0" smtClean="0"/>
              <a:t>I (</a:t>
            </a:r>
            <a:r>
              <a:rPr lang="zh-TW" altLang="en-US" dirty="0" smtClean="0"/>
              <a:t>有解</a:t>
            </a:r>
            <a:r>
              <a:rPr lang="en-US" altLang="zh-TW" dirty="0" smtClean="0"/>
              <a:t>)     Belong: I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92896"/>
            <a:ext cx="7610475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筆跡 3"/>
              <p14:cNvContentPartPr/>
              <p14:nvPr/>
            </p14:nvContentPartPr>
            <p14:xfrm>
              <a:off x="235080" y="2406600"/>
              <a:ext cx="1054440" cy="413280"/>
            </p14:xfrm>
          </p:contentPart>
        </mc:Choice>
        <mc:Fallback>
          <p:pic>
            <p:nvPicPr>
              <p:cNvPr id="4" name="筆跡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720" y="2397240"/>
                <a:ext cx="1073160" cy="43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6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總結流程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TW" altLang="en-US" smtClean="0"/>
              <a:t>造一張 </a:t>
            </a:r>
            <a:r>
              <a:rPr lang="en-US" altLang="zh-TW" smtClean="0"/>
              <a:t>K*n</a:t>
            </a:r>
            <a:r>
              <a:rPr lang="zh-TW" altLang="en-US" smtClean="0"/>
              <a:t>的表</a:t>
            </a:r>
            <a:endParaRPr lang="en-US" altLang="zh-TW" smtClean="0"/>
          </a:p>
          <a:p>
            <a:r>
              <a:rPr lang="zh-TW" altLang="en-US"/>
              <a:t>橫</a:t>
            </a:r>
            <a:r>
              <a:rPr lang="zh-TW" altLang="en-US" smtClean="0"/>
              <a:t>列表組出</a:t>
            </a:r>
            <a:r>
              <a:rPr lang="en-US" altLang="zh-TW" smtClean="0"/>
              <a:t>0-K</a:t>
            </a:r>
            <a:r>
              <a:rPr lang="zh-TW" altLang="en-US" smtClean="0"/>
              <a:t>，縱列表各個</a:t>
            </a:r>
            <a:r>
              <a:rPr lang="en-US" altLang="zh-TW" smtClean="0"/>
              <a:t>”</a:t>
            </a:r>
            <a:r>
              <a:rPr lang="zh-TW" altLang="en-US" smtClean="0"/>
              <a:t>重量</a:t>
            </a:r>
            <a:r>
              <a:rPr lang="en-US" altLang="zh-TW" smtClean="0"/>
              <a:t>”</a:t>
            </a:r>
          </a:p>
          <a:p>
            <a:endParaRPr lang="en-US" altLang="zh-TW" smtClean="0"/>
          </a:p>
          <a:p>
            <a:r>
              <a:rPr lang="zh-TW" altLang="en-US" smtClean="0"/>
              <a:t>填表方式</a:t>
            </a:r>
            <a:r>
              <a:rPr lang="en-US" altLang="zh-TW" smtClean="0"/>
              <a:t>:</a:t>
            </a:r>
          </a:p>
          <a:p>
            <a:pPr marL="0" indent="0">
              <a:buNone/>
            </a:pPr>
            <a:r>
              <a:rPr lang="zh-TW" altLang="en-US" smtClean="0"/>
              <a:t>*由左上填至右下，每次填一行</a:t>
            </a:r>
            <a:r>
              <a:rPr lang="en-US" altLang="zh-TW" smtClean="0"/>
              <a:t>(</a:t>
            </a:r>
            <a:r>
              <a:rPr lang="zh-TW" altLang="en-US" smtClean="0"/>
              <a:t>上下</a:t>
            </a:r>
            <a:r>
              <a:rPr lang="en-US" altLang="zh-TW" smtClean="0"/>
              <a:t>)</a:t>
            </a:r>
          </a:p>
          <a:p>
            <a:pPr marL="0" indent="0">
              <a:buNone/>
            </a:pPr>
            <a:r>
              <a:rPr lang="zh-TW" altLang="en-US" smtClean="0"/>
              <a:t>*如果此格上面一格是</a:t>
            </a:r>
            <a:r>
              <a:rPr lang="zh-TW" altLang="en-US" b="1" smtClean="0">
                <a:solidFill>
                  <a:srgbClr val="FF0000"/>
                </a:solidFill>
              </a:rPr>
              <a:t>有解</a:t>
            </a:r>
            <a:r>
              <a:rPr lang="zh-TW" altLang="en-US" smtClean="0"/>
              <a:t>，則自己也是</a:t>
            </a:r>
            <a:r>
              <a:rPr lang="zh-TW" altLang="en-US"/>
              <a:t>有</a:t>
            </a:r>
            <a:r>
              <a:rPr lang="zh-TW" altLang="en-US" smtClean="0"/>
              <a:t>解且不用放入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*</a:t>
            </a:r>
            <a:r>
              <a:rPr lang="zh-TW" altLang="en-US" smtClean="0"/>
              <a:t>如果此格上面一格是</a:t>
            </a:r>
            <a:r>
              <a:rPr lang="zh-TW" altLang="en-US" b="1">
                <a:solidFill>
                  <a:srgbClr val="FF0000"/>
                </a:solidFill>
              </a:rPr>
              <a:t>無解</a:t>
            </a:r>
            <a:r>
              <a:rPr lang="zh-TW" altLang="en-US" smtClean="0"/>
              <a:t>，則檢查放入自己</a:t>
            </a:r>
            <a:endParaRPr lang="en-US" altLang="zh-TW" smtClean="0"/>
          </a:p>
          <a:p>
            <a:pPr marL="0" indent="0">
              <a:buNone/>
            </a:pPr>
            <a:r>
              <a:rPr lang="en-US" altLang="zh-TW" smtClean="0"/>
              <a:t>(</a:t>
            </a:r>
            <a:r>
              <a:rPr lang="zh-TW" altLang="en-US" smtClean="0"/>
              <a:t>上一排的</a:t>
            </a:r>
            <a:r>
              <a:rPr lang="en-US" altLang="zh-TW" smtClean="0"/>
              <a:t>K-</a:t>
            </a:r>
            <a:r>
              <a:rPr lang="zh-TW" altLang="en-US" smtClean="0"/>
              <a:t>自己那一行</a:t>
            </a:r>
            <a:r>
              <a:rPr lang="en-US" altLang="zh-TW" smtClean="0"/>
              <a:t>)</a:t>
            </a:r>
            <a:r>
              <a:rPr lang="zh-TW" altLang="en-US" smtClean="0"/>
              <a:t>是否有解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 smtClean="0"/>
              <a:t>有解 </a:t>
            </a:r>
            <a:r>
              <a:rPr lang="en-US" altLang="zh-TW" smtClean="0"/>
              <a:t>=&gt;</a:t>
            </a:r>
            <a:r>
              <a:rPr lang="zh-TW" altLang="en-US"/>
              <a:t> </a:t>
            </a:r>
            <a:r>
              <a:rPr lang="zh-TW" altLang="en-US" smtClean="0"/>
              <a:t>自己有解且要放入自己</a:t>
            </a:r>
            <a:endParaRPr lang="en-US" altLang="zh-TW" smtClean="0"/>
          </a:p>
          <a:p>
            <a:pPr marL="0" indent="0">
              <a:buNone/>
            </a:pPr>
            <a:r>
              <a:rPr lang="zh-TW" altLang="en-US"/>
              <a:t>無</a:t>
            </a:r>
            <a:r>
              <a:rPr lang="zh-TW" altLang="en-US" smtClean="0"/>
              <a:t>解 </a:t>
            </a:r>
            <a:r>
              <a:rPr lang="en-US" altLang="zh-TW" smtClean="0"/>
              <a:t>=&gt;</a:t>
            </a:r>
            <a:r>
              <a:rPr lang="zh-TW" altLang="en-US" smtClean="0"/>
              <a:t> 自己無解</a:t>
            </a:r>
            <a:endParaRPr lang="en-US" altLang="zh-TW" smtClean="0"/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138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Binary Search</a:t>
            </a:r>
            <a:r>
              <a:rPr lang="zh-TW" altLang="en-US" dirty="0" smtClean="0"/>
              <a:t>相關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核心精神</a:t>
            </a:r>
            <a:r>
              <a:rPr lang="en-US" altLang="zh-TW" dirty="0" smtClean="0"/>
              <a:t>:</a:t>
            </a:r>
            <a:r>
              <a:rPr lang="zh-TW" altLang="en-US" dirty="0" smtClean="0"/>
              <a:t>有效的減少資料</a:t>
            </a:r>
            <a:endParaRPr lang="en-US" altLang="zh-TW" dirty="0" smtClean="0"/>
          </a:p>
          <a:p>
            <a:r>
              <a:rPr lang="en-US" altLang="zh-TW" dirty="0" smtClean="0"/>
              <a:t>O(</a:t>
            </a:r>
            <a:r>
              <a:rPr lang="en-US" altLang="zh-TW" dirty="0" err="1" smtClean="0"/>
              <a:t>logN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Binary search </a:t>
            </a:r>
            <a:r>
              <a:rPr lang="zh-TW" altLang="en-US" dirty="0" smtClean="0"/>
              <a:t>變體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1.Cyclic sequence</a:t>
            </a:r>
          </a:p>
          <a:p>
            <a:pPr marL="0" indent="0">
              <a:buNone/>
            </a:pPr>
            <a:r>
              <a:rPr lang="en-US" altLang="zh-TW" dirty="0" smtClean="0"/>
              <a:t>2.Special binary search</a:t>
            </a:r>
          </a:p>
          <a:p>
            <a:pPr marL="0" indent="0">
              <a:buNone/>
            </a:pPr>
            <a:r>
              <a:rPr lang="en-US" altLang="zh-TW" dirty="0" smtClean="0"/>
              <a:t>3.</a:t>
            </a:r>
            <a:r>
              <a:rPr lang="zh-TW" altLang="en-US" dirty="0" smtClean="0"/>
              <a:t>未知長度的</a:t>
            </a:r>
            <a:r>
              <a:rPr lang="en-US" altLang="zh-TW" dirty="0" smtClean="0"/>
              <a:t>binary search</a:t>
            </a:r>
          </a:p>
          <a:p>
            <a:pPr marL="0" indent="0">
              <a:buNone/>
            </a:pPr>
            <a:r>
              <a:rPr lang="en-US" altLang="zh-TW" dirty="0" smtClean="0"/>
              <a:t>4.</a:t>
            </a:r>
            <a:r>
              <a:rPr lang="zh-TW" altLang="en-US" dirty="0" smtClean="0"/>
              <a:t>結巴問題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5.Bisection</a:t>
            </a:r>
          </a:p>
          <a:p>
            <a:pPr marL="0" indent="0">
              <a:buNone/>
            </a:pPr>
            <a:r>
              <a:rPr lang="en-US" altLang="zh-TW" dirty="0" smtClean="0"/>
              <a:t>6.</a:t>
            </a:r>
            <a:r>
              <a:rPr lang="zh-TW" altLang="en-US" dirty="0" smtClean="0"/>
              <a:t>內插</a:t>
            </a:r>
            <a:r>
              <a:rPr lang="en-US" altLang="zh-TW" dirty="0" smtClean="0"/>
              <a:t>binary search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079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Cyclic sequence</a:t>
            </a:r>
            <a:r>
              <a:rPr lang="zh-TW" altLang="en-US" dirty="0" smtClean="0"/>
              <a:t>找最</a:t>
            </a:r>
            <a:r>
              <a:rPr lang="zh-TW" altLang="en-US" dirty="0"/>
              <a:t>小</a:t>
            </a:r>
            <a:r>
              <a:rPr lang="zh-TW" altLang="en-US" dirty="0" smtClean="0"/>
              <a:t>值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Eg</a:t>
            </a:r>
            <a:r>
              <a:rPr lang="en-US" altLang="zh-TW" dirty="0" smtClean="0"/>
              <a:t>: 	11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17</a:t>
            </a:r>
            <a:r>
              <a:rPr lang="zh-TW" altLang="en-US" dirty="0" smtClean="0"/>
              <a:t>、</a:t>
            </a:r>
            <a:r>
              <a:rPr lang="en-US" altLang="zh-TW" dirty="0" smtClean="0"/>
              <a:t>3</a:t>
            </a:r>
            <a:r>
              <a:rPr lang="zh-TW" altLang="en-US" dirty="0" smtClean="0"/>
              <a:t>、</a:t>
            </a:r>
            <a:r>
              <a:rPr lang="en-US" altLang="zh-TW" dirty="0" smtClean="0"/>
              <a:t>4</a:t>
            </a:r>
            <a:r>
              <a:rPr lang="zh-TW" altLang="en-US" dirty="0" smtClean="0"/>
              <a:t>、</a:t>
            </a:r>
            <a:r>
              <a:rPr lang="en-US" altLang="zh-TW" dirty="0" smtClean="0"/>
              <a:t>5</a:t>
            </a:r>
            <a:r>
              <a:rPr lang="zh-TW" altLang="en-US" dirty="0" smtClean="0"/>
              <a:t>、</a:t>
            </a:r>
            <a:r>
              <a:rPr lang="en-US" altLang="zh-TW" dirty="0" smtClean="0"/>
              <a:t>8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解法</a:t>
            </a:r>
            <a:r>
              <a:rPr lang="en-US" altLang="zh-TW" dirty="0" smtClean="0"/>
              <a:t>:</a:t>
            </a:r>
            <a:r>
              <a:rPr lang="zh-TW" altLang="en-US" dirty="0" smtClean="0"/>
              <a:t>一樣每次找頭尾平均，與尾相比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如果頭比較大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最小值在尾與平均之間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如果平均比較大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最小值在平均與頭之間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sz="1800" dirty="0" smtClean="0"/>
              <a:t>白話文</a:t>
            </a:r>
            <a:r>
              <a:rPr lang="en-US" altLang="zh-TW" sz="1800" dirty="0" smtClean="0"/>
              <a:t>:</a:t>
            </a:r>
            <a:r>
              <a:rPr lang="zh-TW" altLang="en-US" sz="1800" dirty="0" smtClean="0"/>
              <a:t>如果頭大</a:t>
            </a:r>
            <a:r>
              <a:rPr lang="en-US" altLang="zh-TW" sz="1800" dirty="0" smtClean="0"/>
              <a:t>&gt;&gt;</a:t>
            </a:r>
            <a:r>
              <a:rPr lang="zh-TW" altLang="en-US" sz="1800" dirty="0"/>
              <a:t>在爬山</a:t>
            </a:r>
            <a:r>
              <a:rPr lang="en-US" altLang="zh-TW" sz="1800" dirty="0" smtClean="0"/>
              <a:t>&gt;&gt;</a:t>
            </a:r>
            <a:r>
              <a:rPr lang="zh-TW" altLang="en-US" sz="1800" dirty="0" smtClean="0"/>
              <a:t>往左找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 smtClean="0"/>
              <a:t>              如果平均大</a:t>
            </a:r>
            <a:r>
              <a:rPr lang="en-US" altLang="zh-TW" sz="1800" dirty="0" smtClean="0"/>
              <a:t>&gt;&gt;</a:t>
            </a:r>
            <a:r>
              <a:rPr lang="zh-TW" altLang="en-US" sz="1800" dirty="0"/>
              <a:t>頭</a:t>
            </a:r>
            <a:r>
              <a:rPr lang="zh-TW" altLang="en-US" sz="1800" dirty="0" smtClean="0"/>
              <a:t>走過斷崖了</a:t>
            </a:r>
            <a:r>
              <a:rPr lang="en-US" altLang="zh-TW" sz="1800" dirty="0" smtClean="0"/>
              <a:t>&gt;&gt;</a:t>
            </a:r>
            <a:r>
              <a:rPr lang="zh-TW" altLang="en-US" sz="1800" dirty="0" smtClean="0"/>
              <a:t>往右找     </a:t>
            </a:r>
            <a:r>
              <a:rPr lang="en-US" altLang="zh-TW" sz="1800" dirty="0" smtClean="0"/>
              <a:t>&gt;&gt;&gt;</a:t>
            </a:r>
            <a:r>
              <a:rPr lang="zh-TW" altLang="en-US" sz="1800" dirty="0" smtClean="0"/>
              <a:t>結論來看</a:t>
            </a:r>
            <a:r>
              <a:rPr lang="en-US" altLang="zh-TW" sz="1800" dirty="0" smtClean="0"/>
              <a:t>:</a:t>
            </a:r>
            <a:r>
              <a:rPr lang="zh-TW" altLang="en-US" sz="1800" dirty="0" smtClean="0"/>
              <a:t>總是往小的方向找</a:t>
            </a:r>
            <a:endParaRPr lang="en-US" altLang="zh-TW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49805"/>
            <a:ext cx="38957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438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Special </a:t>
            </a:r>
            <a:r>
              <a:rPr lang="en-US" altLang="zh-TW" dirty="0"/>
              <a:t>binary search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目標</a:t>
            </a:r>
            <a:r>
              <a:rPr lang="en-US" altLang="zh-TW" dirty="0" smtClean="0"/>
              <a:t>:</a:t>
            </a:r>
            <a:r>
              <a:rPr lang="zh-TW" altLang="en-US" dirty="0" smtClean="0"/>
              <a:t>給定排序好的序列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沒有重複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，找出</a:t>
            </a:r>
            <a:r>
              <a:rPr lang="en-US" altLang="zh-TW" dirty="0" smtClean="0"/>
              <a:t>index==A[index]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例如 </a:t>
            </a:r>
            <a:r>
              <a:rPr lang="en-US" altLang="zh-TW" dirty="0" smtClean="0"/>
              <a:t>[0,2,3,5,13] </a:t>
            </a:r>
            <a:r>
              <a:rPr lang="zh-TW" altLang="en-US" dirty="0" smtClean="0"/>
              <a:t>中的</a:t>
            </a:r>
            <a:r>
              <a:rPr lang="en-US" altLang="zh-TW" dirty="0" smtClean="0"/>
              <a:t>3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假設</a:t>
            </a:r>
            <a:r>
              <a:rPr lang="en-US" altLang="zh-TW" dirty="0" smtClean="0"/>
              <a:t>index</a:t>
            </a:r>
            <a:r>
              <a:rPr lang="zh-TW" altLang="en-US" dirty="0" smtClean="0"/>
              <a:t>從</a:t>
            </a:r>
            <a:r>
              <a:rPr lang="en-US" altLang="zh-TW" dirty="0" smtClean="0"/>
              <a:t>1</a:t>
            </a:r>
            <a:r>
              <a:rPr lang="zh-TW" altLang="en-US" dirty="0" smtClean="0"/>
              <a:t>開始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解法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例子</a:t>
            </a:r>
            <a:r>
              <a:rPr lang="en-US" altLang="zh-TW" dirty="0"/>
              <a:t>[0,2,4,5,6] =&gt; 4</a:t>
            </a:r>
            <a:r>
              <a:rPr lang="zh-TW" altLang="en-US" dirty="0"/>
              <a:t>比</a:t>
            </a:r>
            <a:r>
              <a:rPr lang="en-US" altLang="zh-TW" dirty="0"/>
              <a:t>3</a:t>
            </a:r>
            <a:r>
              <a:rPr lang="zh-TW" altLang="en-US" dirty="0"/>
              <a:t>大，則</a:t>
            </a:r>
            <a:r>
              <a:rPr lang="en-US" altLang="zh-TW" dirty="0"/>
              <a:t>4</a:t>
            </a:r>
            <a:r>
              <a:rPr lang="zh-TW" altLang="en-US" dirty="0"/>
              <a:t>下一個最好也是</a:t>
            </a:r>
            <a:r>
              <a:rPr lang="en-US" altLang="zh-TW" dirty="0"/>
              <a:t>5</a:t>
            </a:r>
            <a:r>
              <a:rPr lang="zh-TW" altLang="en-US" dirty="0"/>
              <a:t>，但是</a:t>
            </a:r>
            <a:r>
              <a:rPr lang="en-US" altLang="zh-TW" dirty="0"/>
              <a:t>3++==4</a:t>
            </a:r>
            <a:r>
              <a:rPr lang="zh-TW" altLang="en-US" dirty="0"/>
              <a:t>還是比</a:t>
            </a:r>
            <a:r>
              <a:rPr lang="en-US" altLang="zh-TW" dirty="0"/>
              <a:t>5</a:t>
            </a:r>
            <a:r>
              <a:rPr lang="zh-TW" altLang="en-US" dirty="0"/>
              <a:t>小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2717"/>
            <a:ext cx="7056784" cy="151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05877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未知長度的</a:t>
            </a:r>
            <a:r>
              <a:rPr lang="en-US" altLang="zh-TW" dirty="0" smtClean="0"/>
              <a:t>binary search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目標</a:t>
            </a:r>
            <a:r>
              <a:rPr lang="en-US" altLang="zh-TW" dirty="0" smtClean="0"/>
              <a:t>:</a:t>
            </a:r>
            <a:r>
              <a:rPr lang="zh-TW" altLang="en-US" dirty="0" smtClean="0"/>
              <a:t>在未知長度序列裡尋找想要的數字</a:t>
            </a:r>
            <a:endParaRPr lang="en-US" altLang="zh-TW" dirty="0" smtClean="0"/>
          </a:p>
          <a:p>
            <a:r>
              <a:rPr lang="zh-TW" altLang="en-US" dirty="0" smtClean="0"/>
              <a:t>概念</a:t>
            </a:r>
            <a:r>
              <a:rPr lang="en-US" altLang="zh-TW" dirty="0" smtClean="0"/>
              <a:t>:</a:t>
            </a:r>
            <a:r>
              <a:rPr lang="zh-TW" altLang="en-US" dirty="0" smtClean="0"/>
              <a:t>每次找第</a:t>
            </a:r>
            <a:r>
              <a:rPr lang="en-US" altLang="zh-TW" dirty="0" smtClean="0"/>
              <a:t>2</a:t>
            </a:r>
            <a:r>
              <a:rPr lang="zh-TW" altLang="en-US" dirty="0" smtClean="0"/>
              <a:t>的</a:t>
            </a:r>
            <a:r>
              <a:rPr lang="en-US" altLang="zh-TW" dirty="0" smtClean="0"/>
              <a:t>n</a:t>
            </a:r>
            <a:r>
              <a:rPr lang="zh-TW" altLang="en-US" dirty="0" smtClean="0"/>
              <a:t>次方個，如果比目標小，就往下找</a:t>
            </a:r>
            <a:r>
              <a:rPr lang="zh-TW" altLang="en-US" dirty="0"/>
              <a:t>第</a:t>
            </a:r>
            <a:r>
              <a:rPr lang="en-US" altLang="zh-TW" dirty="0"/>
              <a:t>2</a:t>
            </a:r>
            <a:r>
              <a:rPr lang="zh-TW" altLang="en-US" dirty="0"/>
              <a:t>的</a:t>
            </a:r>
            <a:r>
              <a:rPr lang="en-US" altLang="zh-TW" dirty="0" smtClean="0"/>
              <a:t>n+1</a:t>
            </a:r>
            <a:r>
              <a:rPr lang="zh-TW" altLang="en-US" dirty="0" smtClean="0"/>
              <a:t>次</a:t>
            </a:r>
            <a:r>
              <a:rPr lang="zh-TW" altLang="en-US" dirty="0"/>
              <a:t>方</a:t>
            </a:r>
            <a:r>
              <a:rPr lang="zh-TW" altLang="en-US" dirty="0" smtClean="0"/>
              <a:t>個</a:t>
            </a:r>
            <a:endParaRPr lang="en-US" altLang="zh-TW" dirty="0" smtClean="0"/>
          </a:p>
          <a:p>
            <a:r>
              <a:rPr lang="en-US" altLang="zh-TW" dirty="0" smtClean="0"/>
              <a:t>O(2*</a:t>
            </a:r>
            <a:r>
              <a:rPr lang="en-US" altLang="zh-TW" dirty="0" err="1" smtClean="0"/>
              <a:t>logj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221088"/>
            <a:ext cx="73533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8163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結巴問題</a:t>
            </a:r>
            <a:r>
              <a:rPr lang="en-US" altLang="zh-TW" dirty="0" smtClean="0"/>
              <a:t>—</a:t>
            </a:r>
            <a:r>
              <a:rPr lang="zh-TW" altLang="en-US" dirty="0" smtClean="0"/>
              <a:t>找重複最多子序列</a:t>
            </a:r>
            <a:r>
              <a:rPr lang="en-US" altLang="zh-TW" dirty="0" smtClean="0"/>
              <a:t>-1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13176"/>
          </a:xfrm>
        </p:spPr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序列是只要順序正確就好</a:t>
            </a:r>
            <a:r>
              <a:rPr lang="en-US" altLang="zh-TW" dirty="0" smtClean="0"/>
              <a:t>(</a:t>
            </a:r>
            <a:r>
              <a:rPr lang="zh-TW" altLang="en-US" dirty="0" smtClean="0"/>
              <a:t>中間可以有不一樣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前面最大值講的是連續序列</a:t>
            </a:r>
            <a:r>
              <a:rPr lang="en-US" altLang="zh-TW" dirty="0" smtClean="0"/>
              <a:t>!)</a:t>
            </a:r>
          </a:p>
          <a:p>
            <a:r>
              <a:rPr lang="zh-TW" altLang="en-US" dirty="0" smtClean="0"/>
              <a:t>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</a:t>
            </a:r>
            <a:r>
              <a:rPr lang="en-US" altLang="zh-TW" dirty="0" err="1" smtClean="0"/>
              <a:t>ss</a:t>
            </a:r>
            <a:r>
              <a:rPr lang="en-US" altLang="zh-TW" dirty="0" smtClean="0"/>
              <a:t>” </a:t>
            </a:r>
            <a:r>
              <a:rPr lang="zh-TW" altLang="en-US" dirty="0" smtClean="0"/>
              <a:t>是 </a:t>
            </a:r>
            <a:r>
              <a:rPr lang="en-US" altLang="zh-TW" dirty="0" smtClean="0"/>
              <a:t>“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en-US" altLang="zh-TW" dirty="0" smtClean="0"/>
              <a:t>tudent</a:t>
            </a:r>
            <a:r>
              <a:rPr lang="en-US" altLang="zh-TW" dirty="0" smtClean="0">
                <a:solidFill>
                  <a:srgbClr val="FF0000"/>
                </a:solidFill>
              </a:rPr>
              <a:t>s</a:t>
            </a:r>
            <a:r>
              <a:rPr lang="en-US" altLang="zh-TW" dirty="0" smtClean="0"/>
              <a:t>” </a:t>
            </a:r>
            <a:r>
              <a:rPr lang="zh-TW" altLang="en-US" dirty="0" smtClean="0"/>
              <a:t>的子序列</a:t>
            </a:r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en-US" sz="2600" dirty="0" smtClean="0"/>
              <a:t>基礎問題</a:t>
            </a:r>
            <a:r>
              <a:rPr lang="en-US" altLang="zh-TW" sz="2600" dirty="0" smtClean="0"/>
              <a:t>:</a:t>
            </a:r>
            <a:r>
              <a:rPr lang="zh-TW" altLang="en-US" sz="2600" dirty="0" smtClean="0"/>
              <a:t>先找子序列</a:t>
            </a:r>
            <a:endParaRPr lang="en-US" altLang="zh-TW" sz="2600" dirty="0" smtClean="0"/>
          </a:p>
          <a:p>
            <a:pPr marL="0" indent="0">
              <a:buNone/>
            </a:pPr>
            <a:r>
              <a:rPr lang="zh-TW" altLang="en-US" sz="2600" dirty="0" smtClean="0"/>
              <a:t>解法</a:t>
            </a:r>
            <a:r>
              <a:rPr lang="en-US" altLang="zh-TW" sz="2600" dirty="0" smtClean="0"/>
              <a:t>:</a:t>
            </a:r>
            <a:r>
              <a:rPr lang="zh-TW" altLang="en-US" sz="2600" dirty="0" smtClean="0"/>
              <a:t>用兩個指標</a:t>
            </a:r>
            <a:endParaRPr lang="en-US" altLang="zh-TW" sz="2600" dirty="0" smtClean="0"/>
          </a:p>
          <a:p>
            <a:pPr marL="0" indent="0">
              <a:buNone/>
            </a:pPr>
            <a:r>
              <a:rPr lang="zh-TW" altLang="en-US" sz="2600" dirty="0" smtClean="0"/>
              <a:t>字串</a:t>
            </a:r>
            <a:r>
              <a:rPr lang="en-US" altLang="zh-TW" sz="2600" dirty="0" smtClean="0"/>
              <a:t>pattern</a:t>
            </a:r>
            <a:r>
              <a:rPr lang="zh-TW" altLang="en-US" sz="2600" dirty="0" smtClean="0"/>
              <a:t> </a:t>
            </a:r>
            <a:r>
              <a:rPr lang="en-US" altLang="zh-TW" sz="2600" dirty="0" smtClean="0"/>
              <a:t>&amp;&amp; </a:t>
            </a:r>
            <a:r>
              <a:rPr lang="zh-TW" altLang="en-US" sz="2600" dirty="0" smtClean="0"/>
              <a:t>主字串</a:t>
            </a:r>
            <a:r>
              <a:rPr lang="en-US" altLang="zh-TW" sz="2600" dirty="0" smtClean="0"/>
              <a:t>(</a:t>
            </a:r>
            <a:r>
              <a:rPr lang="zh-TW" altLang="en-US" sz="2600" dirty="0" smtClean="0"/>
              <a:t>都指向開頭</a:t>
            </a:r>
            <a:r>
              <a:rPr lang="en-US" altLang="zh-TW" sz="2600" dirty="0" smtClean="0"/>
              <a:t>)</a:t>
            </a:r>
          </a:p>
          <a:p>
            <a:pPr marL="0" indent="0">
              <a:buNone/>
            </a:pPr>
            <a:r>
              <a:rPr lang="zh-TW" altLang="en-US" sz="2600" dirty="0" smtClean="0">
                <a:solidFill>
                  <a:srgbClr val="FF0000"/>
                </a:solidFill>
              </a:rPr>
              <a:t>如果主字串指標和字串</a:t>
            </a:r>
            <a:r>
              <a:rPr lang="en-US" altLang="zh-TW" sz="2600" dirty="0" smtClean="0">
                <a:solidFill>
                  <a:srgbClr val="FF0000"/>
                </a:solidFill>
              </a:rPr>
              <a:t>pattern</a:t>
            </a:r>
            <a:r>
              <a:rPr lang="zh-TW" altLang="en-US" sz="2600" dirty="0" smtClean="0">
                <a:solidFill>
                  <a:srgbClr val="FF0000"/>
                </a:solidFill>
              </a:rPr>
              <a:t>一樣， 則兩者都往下指</a:t>
            </a:r>
            <a:endParaRPr lang="en-US" altLang="zh-TW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2600" dirty="0" smtClean="0">
                <a:solidFill>
                  <a:srgbClr val="FF0000"/>
                </a:solidFill>
              </a:rPr>
              <a:t>反之 主字串往下指  </a:t>
            </a:r>
            <a:endParaRPr lang="en-US" altLang="zh-TW" sz="26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sz="2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如果跑完字串</a:t>
            </a:r>
            <a:r>
              <a:rPr lang="en-US" altLang="zh-TW" sz="2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pattern</a:t>
            </a:r>
            <a:r>
              <a:rPr lang="zh-TW" altLang="en-US" sz="2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跑完</a:t>
            </a:r>
            <a:r>
              <a:rPr lang="en-US" altLang="zh-TW" sz="2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</a:t>
            </a:r>
            <a:r>
              <a:rPr lang="zh-TW" altLang="en-US" sz="2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成功</a:t>
            </a:r>
            <a:endParaRPr lang="en-US" altLang="zh-TW" sz="2600" dirty="0" smtClean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sz="2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如果跑完主字串卻沒有跑完</a:t>
            </a:r>
            <a:r>
              <a:rPr lang="en-US" altLang="zh-TW" sz="2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pattern</a:t>
            </a:r>
            <a:r>
              <a:rPr lang="zh-TW" altLang="en-US" sz="2600" dirty="0" smtClean="0">
                <a:solidFill>
                  <a:srgbClr val="FF0000"/>
                </a:solidFill>
                <a:sym typeface="Wingdings" panose="05000000000000000000" pitchFamily="2" charset="2"/>
              </a:rPr>
              <a:t>失敗</a:t>
            </a:r>
            <a:endParaRPr lang="en-US" altLang="zh-TW" sz="26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TW" sz="2600" dirty="0" smtClean="0"/>
              <a:t>O(</a:t>
            </a:r>
            <a:r>
              <a:rPr lang="en-US" altLang="zh-TW" sz="2600" dirty="0" err="1" smtClean="0"/>
              <a:t>n+m</a:t>
            </a:r>
            <a:r>
              <a:rPr lang="en-US" altLang="zh-TW" sz="2600" dirty="0" smtClean="0"/>
              <a:t>)</a:t>
            </a:r>
          </a:p>
          <a:p>
            <a:pPr marL="0" indent="0">
              <a:buNone/>
            </a:pPr>
            <a:endParaRPr lang="en-US" altLang="zh-TW" sz="2600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72672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結巴問題</a:t>
            </a:r>
            <a:r>
              <a:rPr lang="en-US" altLang="zh-TW" dirty="0"/>
              <a:t>—</a:t>
            </a:r>
            <a:r>
              <a:rPr lang="zh-TW" altLang="en-US" dirty="0"/>
              <a:t>找重複最多子序列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binary </a:t>
            </a:r>
            <a:r>
              <a:rPr lang="zh-TW" altLang="en-US" dirty="0" smtClean="0"/>
              <a:t>的精神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(n/m)</a:t>
            </a:r>
            <a:r>
              <a:rPr lang="zh-TW" altLang="en-US" dirty="0" smtClean="0"/>
              <a:t>表示最多能有多少子序列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upperbound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852936"/>
            <a:ext cx="6571206" cy="3576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79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Bisecton</a:t>
            </a:r>
            <a:r>
              <a:rPr lang="zh-TW" altLang="en-US" dirty="0" smtClean="0"/>
              <a:t>求根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利用勘根定理結合</a:t>
            </a:r>
            <a:r>
              <a:rPr lang="en-US" altLang="zh-TW" dirty="0" smtClean="0"/>
              <a:t>binary search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*如果</a:t>
            </a:r>
            <a:r>
              <a:rPr lang="en-US" altLang="zh-TW" dirty="0" smtClean="0"/>
              <a:t>F(</a:t>
            </a:r>
            <a:r>
              <a:rPr lang="zh-TW" altLang="en-US" dirty="0" smtClean="0"/>
              <a:t>平均</a:t>
            </a:r>
            <a:r>
              <a:rPr lang="en-US" altLang="zh-TW" dirty="0" smtClean="0"/>
              <a:t>)</a:t>
            </a:r>
            <a:r>
              <a:rPr lang="zh-TW" altLang="en-US" dirty="0" smtClean="0"/>
              <a:t> 符號與 </a:t>
            </a:r>
            <a:r>
              <a:rPr lang="en-US" altLang="zh-TW" dirty="0" smtClean="0"/>
              <a:t>F(</a:t>
            </a:r>
            <a:r>
              <a:rPr lang="zh-TW" altLang="en-US" dirty="0" smtClean="0"/>
              <a:t>頭</a:t>
            </a:r>
            <a:r>
              <a:rPr lang="en-US" altLang="zh-TW" dirty="0" smtClean="0"/>
              <a:t>)</a:t>
            </a:r>
            <a:r>
              <a:rPr lang="zh-TW" altLang="en-US" dirty="0" smtClean="0"/>
              <a:t> 相同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			</a:t>
            </a:r>
            <a:r>
              <a:rPr lang="zh-TW" altLang="en-US" dirty="0" smtClean="0">
                <a:sym typeface="Wingdings" panose="05000000000000000000" pitchFamily="2" charset="2"/>
              </a:rPr>
              <a:t>根在尾與平均之間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 smtClean="0"/>
              <a:t>*如果</a:t>
            </a:r>
            <a:r>
              <a:rPr lang="en-US" altLang="zh-TW" dirty="0"/>
              <a:t>F(</a:t>
            </a:r>
            <a:r>
              <a:rPr lang="zh-TW" altLang="en-US" dirty="0"/>
              <a:t>平均</a:t>
            </a:r>
            <a:r>
              <a:rPr lang="en-US" altLang="zh-TW" dirty="0"/>
              <a:t>)</a:t>
            </a:r>
            <a:r>
              <a:rPr lang="zh-TW" altLang="en-US" dirty="0"/>
              <a:t> 符號與 </a:t>
            </a:r>
            <a:r>
              <a:rPr lang="en-US" altLang="zh-TW" dirty="0"/>
              <a:t>F</a:t>
            </a:r>
            <a:r>
              <a:rPr lang="en-US" altLang="zh-TW" dirty="0" smtClean="0"/>
              <a:t>(</a:t>
            </a:r>
            <a:r>
              <a:rPr lang="zh-TW" altLang="en-US" dirty="0" smtClean="0"/>
              <a:t>尾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zh-TW" altLang="en-US" dirty="0"/>
              <a:t>相同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>
                <a:sym typeface="Wingdings" panose="05000000000000000000" pitchFamily="2" charset="2"/>
              </a:rPr>
              <a:t>			</a:t>
            </a:r>
            <a:r>
              <a:rPr lang="zh-TW" altLang="en-US" dirty="0">
                <a:sym typeface="Wingdings" panose="05000000000000000000" pitchFamily="2" charset="2"/>
              </a:rPr>
              <a:t>根</a:t>
            </a:r>
            <a:r>
              <a:rPr lang="zh-TW" altLang="en-US" dirty="0" smtClean="0">
                <a:sym typeface="Wingdings" panose="05000000000000000000" pitchFamily="2" charset="2"/>
              </a:rPr>
              <a:t>在頭與</a:t>
            </a:r>
            <a:r>
              <a:rPr lang="zh-TW" altLang="en-US" dirty="0">
                <a:sym typeface="Wingdings" panose="05000000000000000000" pitchFamily="2" charset="2"/>
              </a:rPr>
              <a:t>平均之間</a:t>
            </a:r>
            <a:endParaRPr lang="en-US" altLang="zh-TW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 smtClean="0"/>
              <a:t>小細節</a:t>
            </a:r>
            <a:r>
              <a:rPr lang="en-US" altLang="zh-TW" dirty="0" smtClean="0"/>
              <a:t>:</a:t>
            </a:r>
            <a:r>
              <a:rPr lang="zh-TW" altLang="en-US" dirty="0" smtClean="0"/>
              <a:t>要設定與</a:t>
            </a:r>
            <a:r>
              <a:rPr lang="en-US" altLang="zh-TW" dirty="0" smtClean="0"/>
              <a:t>0</a:t>
            </a:r>
            <a:r>
              <a:rPr lang="zh-TW" altLang="en-US" dirty="0" smtClean="0"/>
              <a:t>的容忍誤差 以及次數的上限 </a:t>
            </a:r>
            <a:r>
              <a:rPr lang="en-US" altLang="zh-TW" dirty="0" smtClean="0"/>
              <a:t>(</a:t>
            </a:r>
            <a:r>
              <a:rPr lang="zh-TW" altLang="en-US" dirty="0" smtClean="0"/>
              <a:t>防止無窮迴圈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13593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Bisecton</a:t>
            </a:r>
            <a:r>
              <a:rPr lang="zh-TW" altLang="en-US" dirty="0"/>
              <a:t>求根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2" y="2591594"/>
            <a:ext cx="7686675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099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AVL </a:t>
            </a:r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目的</a:t>
            </a:r>
            <a:r>
              <a:rPr lang="en-US" altLang="zh-TW" dirty="0" smtClean="0"/>
              <a:t>:</a:t>
            </a:r>
            <a:r>
              <a:rPr lang="zh-TW" altLang="en-US" dirty="0" smtClean="0"/>
              <a:t>解決</a:t>
            </a:r>
            <a:r>
              <a:rPr lang="en-US" altLang="zh-TW" dirty="0" smtClean="0"/>
              <a:t>BST</a:t>
            </a:r>
            <a:r>
              <a:rPr lang="zh-TW" altLang="en-US" dirty="0" smtClean="0"/>
              <a:t>不平衡的問題</a:t>
            </a:r>
            <a:endParaRPr lang="en-US" altLang="zh-TW" dirty="0" smtClean="0"/>
          </a:p>
          <a:p>
            <a:r>
              <a:rPr lang="zh-TW" altLang="en-US" dirty="0" smtClean="0"/>
              <a:t>先討論問題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何時發生不平衡</a:t>
            </a:r>
            <a:r>
              <a:rPr lang="en-US" altLang="zh-TW" dirty="0" smtClean="0">
                <a:sym typeface="Wingdings" panose="05000000000000000000" pitchFamily="2" charset="2"/>
              </a:rPr>
              <a:t>?</a:t>
            </a:r>
          </a:p>
          <a:p>
            <a:pPr marL="0" indent="0">
              <a:buNone/>
            </a:pPr>
            <a:r>
              <a:rPr lang="zh-TW" altLang="en-US" dirty="0" smtClean="0">
                <a:sym typeface="Wingdings" panose="05000000000000000000" pitchFamily="2" charset="2"/>
              </a:rPr>
              <a:t>以數學歸納法觀點，假如目前的樹是平衡的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zh-TW" altLang="en-US" dirty="0" smtClean="0">
                <a:sym typeface="Wingdings" panose="05000000000000000000" pitchFamily="2" charset="2"/>
              </a:rPr>
              <a:t>今插入一元素，將有三種</a:t>
            </a:r>
            <a:r>
              <a:rPr lang="en-US" altLang="zh-TW" dirty="0" smtClean="0">
                <a:sym typeface="Wingdings" panose="05000000000000000000" pitchFamily="2" charset="2"/>
              </a:rPr>
              <a:t>CASE</a:t>
            </a:r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CASE1.</a:t>
            </a:r>
            <a:r>
              <a:rPr lang="zh-TW" altLang="en-US" dirty="0" smtClean="0">
                <a:sym typeface="Wingdings" panose="05000000000000000000" pitchFamily="2" charset="2"/>
              </a:rPr>
              <a:t>原本是左右相等</a:t>
            </a:r>
            <a:r>
              <a:rPr lang="en-US" altLang="zh-TW" dirty="0" smtClean="0">
                <a:sym typeface="Wingdings" panose="05000000000000000000" pitchFamily="2" charset="2"/>
              </a:rPr>
              <a:t>=&gt;</a:t>
            </a:r>
            <a:r>
              <a:rPr lang="zh-TW" altLang="en-US" dirty="0" smtClean="0">
                <a:sym typeface="Wingdings" panose="05000000000000000000" pitchFamily="2" charset="2"/>
              </a:rPr>
              <a:t>左</a:t>
            </a:r>
            <a:r>
              <a:rPr lang="en-US" altLang="zh-TW" dirty="0" smtClean="0">
                <a:sym typeface="Wingdings" panose="05000000000000000000" pitchFamily="2" charset="2"/>
              </a:rPr>
              <a:t>+1</a:t>
            </a:r>
            <a:r>
              <a:rPr lang="zh-TW" altLang="en-US" dirty="0" smtClean="0">
                <a:sym typeface="Wingdings" panose="05000000000000000000" pitchFamily="2" charset="2"/>
              </a:rPr>
              <a:t>或右</a:t>
            </a:r>
            <a:r>
              <a:rPr lang="en-US" altLang="zh-TW" dirty="0" smtClean="0">
                <a:sym typeface="Wingdings" panose="05000000000000000000" pitchFamily="2" charset="2"/>
              </a:rPr>
              <a:t>-1</a:t>
            </a:r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CASE2.</a:t>
            </a:r>
            <a:r>
              <a:rPr lang="zh-TW" altLang="en-US" dirty="0" smtClean="0">
                <a:sym typeface="Wingdings" panose="05000000000000000000" pitchFamily="2" charset="2"/>
              </a:rPr>
              <a:t>原本左</a:t>
            </a:r>
            <a:r>
              <a:rPr lang="en-US" altLang="zh-TW" dirty="0" smtClean="0">
                <a:sym typeface="Wingdings" panose="05000000000000000000" pitchFamily="2" charset="2"/>
              </a:rPr>
              <a:t>+1</a:t>
            </a:r>
            <a:r>
              <a:rPr lang="zh-TW" altLang="en-US" dirty="0" smtClean="0">
                <a:sym typeface="Wingdings" panose="05000000000000000000" pitchFamily="2" charset="2"/>
              </a:rPr>
              <a:t>或右</a:t>
            </a:r>
            <a:r>
              <a:rPr lang="en-US" altLang="zh-TW" dirty="0" smtClean="0">
                <a:sym typeface="Wingdings" panose="05000000000000000000" pitchFamily="2" charset="2"/>
              </a:rPr>
              <a:t>-1</a:t>
            </a:r>
            <a:r>
              <a:rPr lang="zh-TW" altLang="en-US" dirty="0" smtClean="0"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=&gt;</a:t>
            </a:r>
            <a:r>
              <a:rPr lang="zh-TW" altLang="en-US" dirty="0" smtClean="0">
                <a:sym typeface="Wingdings" panose="05000000000000000000" pitchFamily="2" charset="2"/>
              </a:rPr>
              <a:t> 剛好平衡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CASE3.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原本左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+1</a:t>
            </a:r>
            <a:r>
              <a:rPr lang="zh-TW" altLang="en-US" dirty="0">
                <a:solidFill>
                  <a:srgbClr val="FF0000"/>
                </a:solidFill>
                <a:sym typeface="Wingdings" panose="05000000000000000000" pitchFamily="2" charset="2"/>
              </a:rPr>
              <a:t>或右</a:t>
            </a:r>
            <a:r>
              <a:rPr lang="en-US" altLang="zh-TW" dirty="0">
                <a:solidFill>
                  <a:srgbClr val="FF0000"/>
                </a:solidFill>
                <a:sym typeface="Wingdings" panose="05000000000000000000" pitchFamily="2" charset="2"/>
              </a:rPr>
              <a:t>-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zh-TW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=&gt;</a:t>
            </a:r>
            <a:r>
              <a:rPr lang="zh-TW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 左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+2</a:t>
            </a:r>
            <a:r>
              <a:rPr lang="zh-TW" altLang="en-US" dirty="0" smtClean="0">
                <a:solidFill>
                  <a:srgbClr val="FF0000"/>
                </a:solidFill>
                <a:sym typeface="Wingdings" panose="05000000000000000000" pitchFamily="2" charset="2"/>
              </a:rPr>
              <a:t>或右</a:t>
            </a:r>
            <a:r>
              <a:rPr lang="en-US" altLang="zh-TW" dirty="0" smtClean="0">
                <a:solidFill>
                  <a:srgbClr val="FF0000"/>
                </a:solidFill>
                <a:sym typeface="Wingdings" panose="05000000000000000000" pitchFamily="2" charset="2"/>
              </a:rPr>
              <a:t>+2</a:t>
            </a:r>
            <a:endParaRPr lang="en-US" altLang="zh-TW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159877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內插法調整</a:t>
            </a:r>
            <a:r>
              <a:rPr lang="en-US" altLang="zh-TW" dirty="0" smtClean="0"/>
              <a:t>binary search(interpolation)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TW" altLang="en-US" dirty="0" smtClean="0"/>
              <a:t>有時候不一定每回合都縮小</a:t>
            </a:r>
            <a:r>
              <a:rPr lang="en-US" altLang="zh-TW" dirty="0" smtClean="0"/>
              <a:t>1/2</a:t>
            </a:r>
            <a:r>
              <a:rPr lang="zh-TW" altLang="en-US" dirty="0" smtClean="0"/>
              <a:t>的範圍</a:t>
            </a:r>
            <a:endParaRPr lang="en-US" altLang="zh-TW" dirty="0" smtClean="0"/>
          </a:p>
          <a:p>
            <a:r>
              <a:rPr lang="zh-TW" altLang="en-US" dirty="0" smtClean="0"/>
              <a:t>根據與目標差距來縮小範圍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差距小就縮小點，反之就縮大點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b="1" dirty="0" smtClean="0"/>
              <a:t>注意</a:t>
            </a:r>
            <a:r>
              <a:rPr lang="en-US" altLang="zh-TW" b="1" dirty="0" smtClean="0"/>
              <a:t>:</a:t>
            </a:r>
            <a:r>
              <a:rPr lang="zh-TW" altLang="en-US" b="1" dirty="0" smtClean="0"/>
              <a:t>每次仍是用左</a:t>
            </a:r>
            <a:r>
              <a:rPr lang="en-US" altLang="zh-TW" b="1" dirty="0" smtClean="0"/>
              <a:t>+</a:t>
            </a:r>
            <a:r>
              <a:rPr lang="zh-TW" altLang="en-US" b="1" dirty="0" smtClean="0"/>
              <a:t>右的平均值</a:t>
            </a:r>
            <a:endParaRPr lang="en-US" altLang="zh-TW" b="1" dirty="0" smtClean="0"/>
          </a:p>
          <a:p>
            <a:pPr marL="0" indent="0">
              <a:buNone/>
            </a:pPr>
            <a:r>
              <a:rPr lang="zh-TW" altLang="en-US" dirty="0" smtClean="0"/>
              <a:t>是傳</a:t>
            </a:r>
            <a:r>
              <a:rPr lang="en-US" altLang="zh-TW" dirty="0" smtClean="0"/>
              <a:t>bound</a:t>
            </a:r>
            <a:r>
              <a:rPr lang="zh-TW" altLang="en-US" dirty="0" smtClean="0"/>
              <a:t>時使用內插結果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若中間值比</a:t>
            </a:r>
            <a:r>
              <a:rPr lang="en-US" altLang="zh-TW" dirty="0" smtClean="0"/>
              <a:t>Target</a:t>
            </a:r>
            <a:r>
              <a:rPr lang="zh-TW" altLang="en-US" dirty="0" smtClean="0"/>
              <a:t>大</a:t>
            </a:r>
            <a:r>
              <a:rPr lang="en-US" altLang="zh-TW" dirty="0" smtClean="0"/>
              <a:t>(</a:t>
            </a:r>
            <a:r>
              <a:rPr lang="zh-TW" altLang="en-US" dirty="0" smtClean="0"/>
              <a:t>找左邊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，傳的是</a:t>
            </a:r>
            <a:r>
              <a:rPr lang="en-US" altLang="zh-TW" dirty="0" smtClean="0"/>
              <a:t>(</a:t>
            </a:r>
            <a:r>
              <a:rPr lang="zh-TW" altLang="en-US" dirty="0" smtClean="0"/>
              <a:t>左</a:t>
            </a:r>
            <a:r>
              <a:rPr lang="en-US" altLang="zh-TW" dirty="0" smtClean="0"/>
              <a:t>,</a:t>
            </a:r>
            <a:r>
              <a:rPr lang="zh-TW" altLang="en-US" b="1" dirty="0" smtClean="0"/>
              <a:t>內插結果</a:t>
            </a:r>
            <a:r>
              <a:rPr lang="en-US" altLang="zh-TW" dirty="0" smtClean="0"/>
              <a:t>)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284984"/>
            <a:ext cx="46672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2797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內插法調整</a:t>
            </a:r>
            <a:r>
              <a:rPr lang="en-US" altLang="zh-TW" dirty="0"/>
              <a:t>binary </a:t>
            </a:r>
            <a:r>
              <a:rPr lang="en-US" altLang="zh-TW" dirty="0" smtClean="0"/>
              <a:t>search-2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特性</a:t>
            </a:r>
            <a:r>
              <a:rPr lang="en-US" altLang="zh-TW" dirty="0" smtClean="0"/>
              <a:t>:</a:t>
            </a:r>
            <a:r>
              <a:rPr lang="zh-TW" altLang="en-US" dirty="0" smtClean="0"/>
              <a:t>適用特定資料分布</a:t>
            </a:r>
            <a:endParaRPr lang="en-US" altLang="zh-TW" dirty="0" smtClean="0"/>
          </a:p>
          <a:p>
            <a:r>
              <a:rPr lang="zh-TW" altLang="en-US" dirty="0"/>
              <a:t>查詢</a:t>
            </a:r>
            <a:r>
              <a:rPr lang="zh-TW" altLang="en-US" dirty="0" smtClean="0"/>
              <a:t>多次就可以統計出資料分布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適用於靜態資料</a:t>
            </a:r>
            <a:r>
              <a:rPr lang="en-US" altLang="zh-TW" dirty="0" smtClean="0">
                <a:sym typeface="Wingdings" panose="05000000000000000000" pitchFamily="2" charset="2"/>
              </a:rPr>
              <a:t>(insert</a:t>
            </a:r>
            <a:r>
              <a:rPr lang="zh-TW" altLang="en-US" dirty="0" smtClean="0">
                <a:sym typeface="Wingdings" panose="05000000000000000000" pitchFamily="2" charset="2"/>
              </a:rPr>
              <a:t>較少</a:t>
            </a:r>
            <a:r>
              <a:rPr lang="en-US" altLang="zh-TW" dirty="0" smtClean="0">
                <a:sym typeface="Wingdings" panose="05000000000000000000" pitchFamily="2" charset="2"/>
              </a:rPr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46733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</a:t>
            </a:r>
            <a:r>
              <a:rPr lang="en-US" altLang="zh-TW" dirty="0" smtClean="0"/>
              <a:t>sort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22" y="1772816"/>
            <a:ext cx="82962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28669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Bucket &amp; Radix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*</a:t>
            </a:r>
            <a:r>
              <a:rPr lang="zh-TW" altLang="en-US" dirty="0" smtClean="0"/>
              <a:t>非 </a:t>
            </a:r>
            <a:r>
              <a:rPr lang="en-US" altLang="zh-TW" dirty="0" smtClean="0"/>
              <a:t>comparison base </a:t>
            </a:r>
            <a:r>
              <a:rPr lang="en-US" altLang="zh-TW" dirty="0" smtClean="0">
                <a:sym typeface="Wingdings" panose="05000000000000000000" pitchFamily="2" charset="2"/>
              </a:rPr>
              <a:t> </a:t>
            </a:r>
            <a:r>
              <a:rPr lang="zh-TW" altLang="en-US" dirty="0" smtClean="0">
                <a:sym typeface="Wingdings" panose="05000000000000000000" pitchFamily="2" charset="2"/>
              </a:rPr>
              <a:t>不須要兩兩比較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altLang="zh-TW" dirty="0" smtClean="0"/>
              <a:t>*Bucket sort-&gt;</a:t>
            </a:r>
            <a:r>
              <a:rPr lang="zh-TW" altLang="en-US" dirty="0" smtClean="0"/>
              <a:t>一次叫最大值大小陣列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依次把數字填入對應的</a:t>
            </a:r>
            <a:r>
              <a:rPr lang="en-US" altLang="zh-TW" dirty="0" smtClean="0"/>
              <a:t>index</a:t>
            </a:r>
          </a:p>
          <a:p>
            <a:pPr marL="0" indent="0">
              <a:buNone/>
            </a:pPr>
            <a:r>
              <a:rPr lang="en-US" altLang="zh-TW" dirty="0" smtClean="0"/>
              <a:t>*Radix sort -&gt;</a:t>
            </a:r>
            <a:r>
              <a:rPr lang="zh-TW" altLang="en-US" dirty="0" smtClean="0"/>
              <a:t>每回合開十</a:t>
            </a:r>
            <a:r>
              <a:rPr lang="en-US" altLang="zh-TW" dirty="0" smtClean="0"/>
              <a:t>(</a:t>
            </a:r>
            <a:r>
              <a:rPr lang="zh-TW" altLang="en-US" dirty="0" smtClean="0"/>
              <a:t>以十為底</a:t>
            </a:r>
            <a:r>
              <a:rPr lang="en-US" altLang="zh-TW" dirty="0" smtClean="0"/>
              <a:t>)</a:t>
            </a:r>
            <a:r>
              <a:rPr lang="zh-TW" altLang="en-US" dirty="0" smtClean="0"/>
              <a:t>大小陣列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每</a:t>
            </a:r>
            <a:r>
              <a:rPr lang="zh-TW" altLang="en-US" dirty="0" smtClean="0"/>
              <a:t>回合，每回合從</a:t>
            </a:r>
            <a:r>
              <a:rPr lang="zh-TW" altLang="en-US" dirty="0" smtClean="0">
                <a:solidFill>
                  <a:srgbClr val="FF0000"/>
                </a:solidFill>
              </a:rPr>
              <a:t>個位數</a:t>
            </a:r>
            <a:r>
              <a:rPr lang="en-US" altLang="zh-TW" dirty="0" smtClean="0">
                <a:solidFill>
                  <a:srgbClr val="FF0000"/>
                </a:solidFill>
              </a:rPr>
              <a:t>(LSD)</a:t>
            </a:r>
            <a:r>
              <a:rPr lang="zh-TW" altLang="en-US" dirty="0" smtClean="0"/>
              <a:t>開始做</a:t>
            </a:r>
            <a:r>
              <a:rPr lang="en-US" altLang="zh-TW" dirty="0" smtClean="0"/>
              <a:t>bucket</a:t>
            </a:r>
            <a:r>
              <a:rPr lang="zh-TW" altLang="en-US" dirty="0" smtClean="0"/>
              <a:t> </a:t>
            </a:r>
            <a:r>
              <a:rPr lang="en-US" altLang="zh-TW" dirty="0" smtClean="0"/>
              <a:t>sort</a:t>
            </a:r>
            <a:r>
              <a:rPr lang="zh-TW" altLang="en-US" dirty="0" smtClean="0"/>
              <a:t>，直到最高位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78524"/>
            <a:ext cx="6024164" cy="338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142863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補充 </a:t>
            </a:r>
            <a:r>
              <a:rPr lang="en-US" altLang="zh-TW" dirty="0" smtClean="0"/>
              <a:t>MSD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由大位數開始排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例子</a:t>
            </a:r>
            <a:r>
              <a:rPr lang="en-US" altLang="zh-TW" dirty="0" smtClean="0"/>
              <a:t>:</a:t>
            </a:r>
            <a:r>
              <a:rPr lang="zh-TW" altLang="en-US" dirty="0" smtClean="0"/>
              <a:t>待補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2816"/>
            <a:ext cx="6567730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2497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Quicksort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*</a:t>
            </a:r>
            <a:r>
              <a:rPr lang="zh-TW" altLang="en-US" dirty="0" smtClean="0"/>
              <a:t>基於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比較</a:t>
            </a:r>
            <a:r>
              <a:rPr lang="en-US" altLang="zh-TW" dirty="0" smtClean="0"/>
              <a:t>“(</a:t>
            </a:r>
            <a:r>
              <a:rPr lang="en-US" altLang="zh-TW" dirty="0" err="1" smtClean="0"/>
              <a:t>comparition</a:t>
            </a:r>
            <a:r>
              <a:rPr lang="en-US" altLang="zh-TW" dirty="0" smtClean="0"/>
              <a:t>)</a:t>
            </a:r>
            <a:r>
              <a:rPr lang="zh-TW" altLang="en-US" dirty="0" smtClean="0"/>
              <a:t>基礎上最快的演算法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*實務上最快的演算法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Q:</a:t>
            </a:r>
            <a:r>
              <a:rPr lang="zh-TW" altLang="en-US" dirty="0" smtClean="0"/>
              <a:t>實務上需考慮甚麼呢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*</a:t>
            </a:r>
            <a:r>
              <a:rPr lang="en-US" altLang="zh-TW" dirty="0" smtClean="0"/>
              <a:t>O(</a:t>
            </a:r>
            <a:r>
              <a:rPr lang="en-US" altLang="zh-TW" dirty="0" err="1"/>
              <a:t>N</a:t>
            </a:r>
            <a:r>
              <a:rPr lang="en-US" altLang="zh-TW" dirty="0" err="1" smtClean="0"/>
              <a:t>logN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29251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Concept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選定一數字，使整個數列左邊比此數小，右邊比此數大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重複對左、右兩個數列做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，直到排序完畢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89040"/>
            <a:ext cx="8763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518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Concept—Example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TW" dirty="0" smtClean="0"/>
              <a:t>1,3,5,4,13,10,”9”		</a:t>
            </a:r>
            <a:r>
              <a:rPr lang="zh-TW" altLang="en-US" dirty="0" smtClean="0"/>
              <a:t>    </a:t>
            </a:r>
            <a:r>
              <a:rPr lang="zh-TW" altLang="en-US" dirty="0"/>
              <a:t>*</a:t>
            </a:r>
            <a:r>
              <a:rPr lang="zh-TW" altLang="en-US" dirty="0" smtClean="0"/>
              <a:t>注意選</a:t>
            </a:r>
            <a:r>
              <a:rPr lang="en-US" altLang="zh-TW" dirty="0" smtClean="0"/>
              <a:t>pivot</a:t>
            </a:r>
            <a:r>
              <a:rPr lang="zh-TW" altLang="en-US" dirty="0" smtClean="0"/>
              <a:t>的方式</a:t>
            </a:r>
            <a:r>
              <a:rPr lang="en-US" altLang="zh-TW" dirty="0" smtClean="0"/>
              <a:t>	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1,3,5,4,”9”,13,10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1,3,5,”4”,9,13,”10”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1,”3”,4,5,9,10,13                 Q:</a:t>
            </a:r>
            <a:r>
              <a:rPr lang="zh-TW" altLang="en-US" dirty="0" smtClean="0"/>
              <a:t>如何知道已經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排好</a:t>
            </a:r>
            <a:r>
              <a:rPr lang="en-US" altLang="zh-TW" dirty="0" smtClean="0"/>
              <a:t>”?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1,3,4,5,9,10,13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38276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-1.Big picture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C</a:t>
            </a:r>
            <a:r>
              <a:rPr lang="zh-TW" altLang="en-US" dirty="0" smtClean="0"/>
              <a:t>語言來說，會用到三個函式</a:t>
            </a:r>
            <a:endParaRPr lang="en-US" altLang="zh-TW" dirty="0" smtClean="0"/>
          </a:p>
          <a:p>
            <a:r>
              <a:rPr lang="en-US" altLang="zh-TW" dirty="0" smtClean="0"/>
              <a:t>Swap</a:t>
            </a:r>
            <a:r>
              <a:rPr lang="zh-TW" altLang="en-US" dirty="0" smtClean="0"/>
              <a:t>、</a:t>
            </a:r>
            <a:r>
              <a:rPr lang="en-US" altLang="zh-TW" dirty="0" smtClean="0"/>
              <a:t>Quicksort</a:t>
            </a:r>
            <a:r>
              <a:rPr lang="zh-TW" altLang="en-US" dirty="0" smtClean="0"/>
              <a:t>、</a:t>
            </a:r>
            <a:r>
              <a:rPr lang="en-US" altLang="zh-TW" dirty="0" smtClean="0"/>
              <a:t>Partition</a:t>
            </a:r>
          </a:p>
          <a:p>
            <a:r>
              <a:rPr lang="en-US" altLang="zh-TW" dirty="0" smtClean="0"/>
              <a:t>Swap </a:t>
            </a:r>
            <a:r>
              <a:rPr lang="zh-TW" altLang="en-US" dirty="0" smtClean="0"/>
              <a:t>負責交換位置</a:t>
            </a:r>
            <a:endParaRPr lang="en-US" altLang="zh-TW" dirty="0" smtClean="0"/>
          </a:p>
          <a:p>
            <a:r>
              <a:rPr lang="en-US" altLang="zh-TW" dirty="0" smtClean="0"/>
              <a:t>Quicksort</a:t>
            </a:r>
            <a:r>
              <a:rPr lang="zh-TW" altLang="en-US" dirty="0" smtClean="0"/>
              <a:t>負責檢查條件</a:t>
            </a:r>
            <a:r>
              <a:rPr lang="en-US" altLang="zh-TW" dirty="0" smtClean="0"/>
              <a:t>(</a:t>
            </a:r>
            <a:r>
              <a:rPr lang="zh-TW" altLang="en-US" dirty="0" smtClean="0"/>
              <a:t>排好沒</a:t>
            </a:r>
            <a:r>
              <a:rPr lang="en-US" altLang="zh-TW" dirty="0" smtClean="0"/>
              <a:t>?)</a:t>
            </a:r>
            <a:r>
              <a:rPr lang="zh-TW" altLang="en-US" dirty="0" smtClean="0"/>
              <a:t>、遞迴呼叫自己、對外使用</a:t>
            </a:r>
            <a:endParaRPr lang="en-US" altLang="zh-TW" dirty="0" smtClean="0"/>
          </a:p>
          <a:p>
            <a:r>
              <a:rPr lang="en-US" altLang="zh-TW" dirty="0" smtClean="0"/>
              <a:t>Partition</a:t>
            </a:r>
            <a:r>
              <a:rPr lang="zh-TW" altLang="en-US" dirty="0" smtClean="0"/>
              <a:t>負責</a:t>
            </a:r>
            <a:r>
              <a:rPr lang="en-US" altLang="zh-TW" dirty="0" smtClean="0"/>
              <a:t>”</a:t>
            </a:r>
            <a:r>
              <a:rPr lang="zh-TW" altLang="en-US" dirty="0" smtClean="0"/>
              <a:t>分類</a:t>
            </a:r>
            <a:r>
              <a:rPr lang="en-US" altLang="zh-TW" dirty="0" smtClean="0"/>
              <a:t>”</a:t>
            </a:r>
            <a:r>
              <a:rPr lang="zh-TW" altLang="en-US" dirty="0" smtClean="0"/>
              <a:t>、回傳</a:t>
            </a:r>
            <a:r>
              <a:rPr lang="en-US" altLang="zh-TW" dirty="0" smtClean="0"/>
              <a:t>pivot</a:t>
            </a:r>
            <a:r>
              <a:rPr lang="zh-TW" altLang="en-US" dirty="0" smtClean="0"/>
              <a:t>所在位置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(Q:</a:t>
            </a:r>
            <a:r>
              <a:rPr lang="zh-TW" altLang="en-US" dirty="0" smtClean="0"/>
              <a:t>為甚麼要回傳</a:t>
            </a:r>
            <a:r>
              <a:rPr lang="en-US" altLang="zh-TW" dirty="0" smtClean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3578690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實作</a:t>
            </a:r>
            <a:r>
              <a:rPr lang="en-US" altLang="zh-TW" dirty="0" smtClean="0"/>
              <a:t>-2.swap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基本的互換兩個數字的函式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/>
              <a:t>v</a:t>
            </a:r>
            <a:r>
              <a:rPr lang="en-US" altLang="zh-TW" dirty="0" smtClean="0"/>
              <a:t>oid Swap(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*</a:t>
            </a:r>
            <a:r>
              <a:rPr lang="en-US" altLang="zh-TW" dirty="0" err="1" smtClean="0"/>
              <a:t>a,int</a:t>
            </a:r>
            <a:r>
              <a:rPr lang="en-US" altLang="zh-TW" dirty="0" smtClean="0"/>
              <a:t>*b){</a:t>
            </a:r>
          </a:p>
          <a:p>
            <a:pPr marL="457200" lvl="1" indent="0">
              <a:buNone/>
            </a:pPr>
            <a:r>
              <a:rPr lang="en-US" altLang="zh-TW" dirty="0" smtClean="0"/>
              <a:t>  	</a:t>
            </a:r>
            <a:r>
              <a:rPr lang="en-US" altLang="zh-TW" dirty="0" err="1"/>
              <a:t>i</a:t>
            </a:r>
            <a:r>
              <a:rPr lang="en-US" altLang="zh-TW" dirty="0" err="1" smtClean="0"/>
              <a:t>nt</a:t>
            </a:r>
            <a:r>
              <a:rPr lang="en-US" altLang="zh-TW" dirty="0" smtClean="0"/>
              <a:t> temp=*a;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*a=*b;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*b=temp;</a:t>
            </a:r>
          </a:p>
          <a:p>
            <a:pPr marL="457200" lvl="1" indent="0">
              <a:buNone/>
            </a:pPr>
            <a:r>
              <a:rPr lang="en-US" altLang="zh-TW" dirty="0"/>
              <a:t>}</a:t>
            </a:r>
            <a:r>
              <a:rPr lang="en-US" altLang="zh-TW" dirty="0" smtClean="0"/>
              <a:t>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61359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3Case-</a:t>
            </a:r>
            <a:r>
              <a:rPr lang="zh-TW" altLang="en-US" dirty="0" smtClean="0"/>
              <a:t>示意圖</a:t>
            </a:r>
            <a:endParaRPr lang="zh-TW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109" y="1600200"/>
            <a:ext cx="714578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799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</a:t>
            </a:r>
            <a:r>
              <a:rPr lang="zh-TW" altLang="en-US" dirty="0" smtClean="0"/>
              <a:t>作</a:t>
            </a:r>
            <a:r>
              <a:rPr lang="en-US" altLang="zh-TW" dirty="0" smtClean="0"/>
              <a:t>-3.Quicksort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void </a:t>
            </a:r>
            <a:r>
              <a:rPr lang="en-US" altLang="zh-TW" dirty="0" err="1" smtClean="0"/>
              <a:t>Qicksort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front,int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end,int</a:t>
            </a:r>
            <a:r>
              <a:rPr lang="en-US" altLang="zh-TW" dirty="0" smtClean="0"/>
              <a:t> * </a:t>
            </a:r>
            <a:r>
              <a:rPr lang="en-US" altLang="zh-TW" dirty="0" err="1" smtClean="0"/>
              <a:t>arr</a:t>
            </a:r>
            <a:r>
              <a:rPr lang="en-US" altLang="zh-TW" dirty="0" smtClean="0"/>
              <a:t>){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if(front&lt;end){</a:t>
            </a:r>
          </a:p>
          <a:p>
            <a:pPr marL="457200" lvl="1" indent="0">
              <a:buNone/>
            </a:pPr>
            <a:r>
              <a:rPr lang="en-US" altLang="zh-TW" dirty="0" smtClean="0"/>
              <a:t>		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pivot=Partition(</a:t>
            </a:r>
            <a:r>
              <a:rPr lang="en-US" altLang="zh-TW" dirty="0" err="1" smtClean="0"/>
              <a:t>front,end,arr</a:t>
            </a:r>
            <a:r>
              <a:rPr lang="en-US" altLang="zh-TW" dirty="0" smtClean="0"/>
              <a:t>);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</a:t>
            </a:r>
            <a:r>
              <a:rPr lang="en-US" altLang="zh-TW" dirty="0" err="1" smtClean="0"/>
              <a:t>Qicksort</a:t>
            </a:r>
            <a:r>
              <a:rPr lang="en-US" altLang="zh-TW" dirty="0" smtClean="0"/>
              <a:t>(front,pivot-1,arr);</a:t>
            </a:r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</a:t>
            </a:r>
            <a:r>
              <a:rPr lang="en-US" altLang="zh-TW" dirty="0" err="1" smtClean="0"/>
              <a:t>Qicksort</a:t>
            </a:r>
            <a:r>
              <a:rPr lang="en-US" altLang="zh-TW" dirty="0" smtClean="0"/>
              <a:t>(pivot+1,end,arr);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}</a:t>
            </a:r>
          </a:p>
          <a:p>
            <a:pPr marL="0" indent="0">
              <a:buNone/>
            </a:pPr>
            <a:r>
              <a:rPr lang="en-US" altLang="zh-TW" dirty="0" smtClean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4283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實作</a:t>
            </a:r>
            <a:r>
              <a:rPr lang="en-US" altLang="zh-TW" dirty="0" smtClean="0"/>
              <a:t>-4.Partition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dirty="0" err="1"/>
              <a:t>i</a:t>
            </a:r>
            <a:r>
              <a:rPr lang="en-US" altLang="zh-TW" dirty="0" err="1" smtClean="0"/>
              <a:t>nt</a:t>
            </a:r>
            <a:r>
              <a:rPr lang="en-US" altLang="zh-TW" dirty="0" smtClean="0"/>
              <a:t> Partition(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front,int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end,int</a:t>
            </a:r>
            <a:r>
              <a:rPr lang="en-US" altLang="zh-TW" dirty="0" smtClean="0"/>
              <a:t> *</a:t>
            </a:r>
            <a:r>
              <a:rPr lang="en-US" altLang="zh-TW" dirty="0" err="1" smtClean="0"/>
              <a:t>arr</a:t>
            </a:r>
            <a:r>
              <a:rPr lang="en-US" altLang="zh-TW" dirty="0" smtClean="0"/>
              <a:t>){</a:t>
            </a:r>
          </a:p>
          <a:p>
            <a:pPr marL="0" indent="0">
              <a:buNone/>
            </a:pPr>
            <a:r>
              <a:rPr lang="en-US" altLang="zh-TW" dirty="0" smtClean="0"/>
              <a:t>	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=front;    //</a:t>
            </a:r>
            <a:r>
              <a:rPr lang="zh-TW" altLang="en-US" dirty="0" smtClean="0"/>
              <a:t>重要的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指標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，代表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交界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的位置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pivot=</a:t>
            </a:r>
            <a:r>
              <a:rPr lang="en-US" altLang="zh-TW" dirty="0" err="1" smtClean="0"/>
              <a:t>arr</a:t>
            </a:r>
            <a:r>
              <a:rPr lang="en-US" altLang="zh-TW" dirty="0" smtClean="0"/>
              <a:t>[end]   //</a:t>
            </a:r>
            <a:r>
              <a:rPr lang="en-US" altLang="zh-TW" dirty="0" err="1" smtClean="0"/>
              <a:t>choic</a:t>
            </a:r>
            <a:r>
              <a:rPr lang="en-US" altLang="zh-TW" dirty="0" smtClean="0"/>
              <a:t> a pivot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for(</a:t>
            </a:r>
            <a:r>
              <a:rPr lang="en-US" altLang="zh-TW" dirty="0" err="1" smtClean="0"/>
              <a:t>int</a:t>
            </a:r>
            <a:r>
              <a:rPr lang="en-US" altLang="zh-TW" dirty="0" smtClean="0"/>
              <a:t> j=</a:t>
            </a:r>
            <a:r>
              <a:rPr lang="en-US" altLang="zh-TW" dirty="0" err="1" smtClean="0"/>
              <a:t>front;j</a:t>
            </a:r>
            <a:r>
              <a:rPr lang="en-US" altLang="zh-TW" dirty="0" smtClean="0"/>
              <a:t>&lt;</a:t>
            </a:r>
            <a:r>
              <a:rPr lang="en-US" altLang="zh-TW" dirty="0" err="1" smtClean="0"/>
              <a:t>end;j</a:t>
            </a:r>
            <a:r>
              <a:rPr lang="en-US" altLang="zh-TW" dirty="0" smtClean="0"/>
              <a:t>++){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if(</a:t>
            </a:r>
            <a:r>
              <a:rPr lang="en-US" altLang="zh-TW" dirty="0" err="1" smtClean="0"/>
              <a:t>arr</a:t>
            </a:r>
            <a:r>
              <a:rPr lang="en-US" altLang="zh-TW" dirty="0" smtClean="0"/>
              <a:t>[j]&lt;pivot){	</a:t>
            </a:r>
          </a:p>
          <a:p>
            <a:pPr marL="0" indent="0">
              <a:buNone/>
            </a:pPr>
            <a:r>
              <a:rPr lang="en-US" altLang="zh-TW" dirty="0" smtClean="0"/>
              <a:t>			Swap(&amp;</a:t>
            </a:r>
            <a:r>
              <a:rPr lang="en-US" altLang="zh-TW" dirty="0" err="1" smtClean="0"/>
              <a:t>arr</a:t>
            </a:r>
            <a:r>
              <a:rPr lang="en-US" altLang="zh-TW" dirty="0" smtClean="0"/>
              <a:t>[j],&amp;</a:t>
            </a:r>
            <a:r>
              <a:rPr lang="en-US" altLang="zh-TW" dirty="0" err="1" smtClean="0"/>
              <a:t>arr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]); //</a:t>
            </a:r>
            <a:r>
              <a:rPr lang="zh-TW" altLang="en-US" dirty="0" smtClean="0"/>
              <a:t>丟到交界處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	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++;</a:t>
            </a:r>
            <a:r>
              <a:rPr lang="zh-TW" altLang="en-US" dirty="0" smtClean="0"/>
              <a:t> </a:t>
            </a:r>
            <a:r>
              <a:rPr lang="en-US" altLang="zh-TW" dirty="0" smtClean="0"/>
              <a:t>//</a:t>
            </a:r>
            <a:r>
              <a:rPr lang="zh-TW" altLang="en-US" dirty="0" smtClean="0"/>
              <a:t>交界擴張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	}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	}</a:t>
            </a:r>
            <a:endParaRPr lang="en-US" altLang="zh-TW" dirty="0"/>
          </a:p>
          <a:p>
            <a:pPr marL="457200" lvl="1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Swap(&amp;</a:t>
            </a:r>
            <a:r>
              <a:rPr lang="en-US" altLang="zh-TW" dirty="0" err="1" smtClean="0"/>
              <a:t>arr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],&amp;</a:t>
            </a:r>
            <a:r>
              <a:rPr lang="en-US" altLang="zh-TW" dirty="0" err="1" smtClean="0"/>
              <a:t>arr</a:t>
            </a:r>
            <a:r>
              <a:rPr lang="en-US" altLang="zh-TW" dirty="0" smtClean="0"/>
              <a:t>[end]);    //</a:t>
            </a:r>
            <a:r>
              <a:rPr lang="zh-TW" altLang="en-US" dirty="0" smtClean="0"/>
              <a:t>把</a:t>
            </a:r>
            <a:r>
              <a:rPr lang="en-US" altLang="zh-TW" dirty="0" smtClean="0"/>
              <a:t>pivot</a:t>
            </a:r>
            <a:r>
              <a:rPr lang="zh-TW" altLang="en-US" dirty="0" smtClean="0"/>
              <a:t>丟到交界處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return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;</a:t>
            </a:r>
            <a:endParaRPr lang="en-US" altLang="zh-TW" dirty="0"/>
          </a:p>
          <a:p>
            <a:r>
              <a:rPr lang="en-US" altLang="zh-TW" dirty="0" smtClean="0"/>
              <a:t>}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171215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Comparison Base</a:t>
            </a:r>
            <a:r>
              <a:rPr lang="zh-TW" altLang="en-US" dirty="0" smtClean="0"/>
              <a:t>至少需要多少時間</a:t>
            </a:r>
            <a:r>
              <a:rPr lang="en-US" altLang="zh-TW" dirty="0" smtClean="0"/>
              <a:t>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600200"/>
            <a:ext cx="8229600" cy="4525963"/>
          </a:xfrm>
        </p:spPr>
        <p:txBody>
          <a:bodyPr/>
          <a:lstStyle/>
          <a:p>
            <a:r>
              <a:rPr lang="zh-TW" altLang="en-US" dirty="0" smtClean="0"/>
              <a:t>使用決策樹</a:t>
            </a:r>
            <a:r>
              <a:rPr lang="en-US" altLang="zh-TW" dirty="0" smtClean="0"/>
              <a:t>(decision tree)</a:t>
            </a:r>
            <a:r>
              <a:rPr lang="zh-TW" altLang="en-US" dirty="0" smtClean="0"/>
              <a:t>證明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共有</a:t>
            </a:r>
            <a:r>
              <a:rPr lang="en-US" altLang="zh-TW" dirty="0" smtClean="0"/>
              <a:t>N!</a:t>
            </a:r>
            <a:r>
              <a:rPr lang="zh-TW" altLang="en-US" dirty="0" smtClean="0"/>
              <a:t>個子節點</a:t>
            </a:r>
            <a:r>
              <a:rPr lang="en-US" altLang="zh-TW" dirty="0" smtClean="0"/>
              <a:t>(</a:t>
            </a:r>
            <a:r>
              <a:rPr lang="zh-TW" altLang="en-US" dirty="0" smtClean="0"/>
              <a:t>兩兩都要比到</a:t>
            </a:r>
            <a:r>
              <a:rPr lang="en-US" altLang="zh-TW" dirty="0" smtClean="0"/>
              <a:t>)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至少</a:t>
            </a:r>
            <a:r>
              <a:rPr lang="en-US" altLang="zh-TW" dirty="0" smtClean="0">
                <a:sym typeface="Wingdings" panose="05000000000000000000" pitchFamily="2" charset="2"/>
              </a:rPr>
              <a:t>						</a:t>
            </a:r>
            <a:r>
              <a:rPr lang="zh-TW" altLang="en-US" dirty="0" smtClean="0">
                <a:sym typeface="Wingdings" panose="05000000000000000000" pitchFamily="2" charset="2"/>
              </a:rPr>
              <a:t> </a:t>
            </a:r>
            <a:r>
              <a:rPr lang="en-US" altLang="zh-TW" dirty="0" smtClean="0">
                <a:sym typeface="Wingdings" panose="05000000000000000000" pitchFamily="2" charset="2"/>
              </a:rPr>
              <a:t>	</a:t>
            </a:r>
            <a:r>
              <a:rPr lang="zh-TW" altLang="en-US" dirty="0" smtClean="0">
                <a:sym typeface="Wingdings" panose="05000000000000000000" pitchFamily="2" charset="2"/>
              </a:rPr>
              <a:t>  需</a:t>
            </a:r>
            <a:r>
              <a:rPr lang="en-US" altLang="zh-TW" dirty="0">
                <a:sym typeface="Wingdings" panose="05000000000000000000" pitchFamily="2" charset="2"/>
              </a:rPr>
              <a:t>log(N!) </a:t>
            </a:r>
            <a:r>
              <a:rPr lang="zh-TW" altLang="en-US" dirty="0" smtClean="0">
                <a:sym typeface="Wingdings" panose="05000000000000000000" pitchFamily="2" charset="2"/>
              </a:rPr>
              <a:t>次             </a:t>
            </a:r>
            <a:r>
              <a:rPr lang="en-US" altLang="zh-TW" dirty="0" smtClean="0">
                <a:sym typeface="Wingdings" panose="05000000000000000000" pitchFamily="2" charset="2"/>
              </a:rPr>
              <a:t>						</a:t>
            </a:r>
            <a:r>
              <a:rPr lang="zh-TW" altLang="en-US" dirty="0" smtClean="0">
                <a:sym typeface="Wingdings" panose="05000000000000000000" pitchFamily="2" charset="2"/>
              </a:rPr>
              <a:t>  比較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5585916" cy="3630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005064"/>
            <a:ext cx="14192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668031"/>
            <a:ext cx="2709863" cy="35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92" y="5877271"/>
            <a:ext cx="3471863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30317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About Heap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TW" altLang="en-US" dirty="0"/>
              <a:t>*為一種完全二元樹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(</a:t>
            </a:r>
            <a:r>
              <a:rPr lang="en-US" altLang="zh-TW" dirty="0" err="1"/>
              <a:t>ie</a:t>
            </a:r>
            <a:r>
              <a:rPr lang="en-US" altLang="zh-TW" dirty="0"/>
              <a:t>:</a:t>
            </a:r>
            <a:r>
              <a:rPr lang="zh-TW" altLang="en-US" dirty="0"/>
              <a:t>除了最低層外，其它層的節都都被塞滿</a:t>
            </a:r>
            <a:r>
              <a:rPr lang="en-US" altLang="zh-TW" dirty="0"/>
              <a:t>)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</a:p>
          <a:p>
            <a:pPr marL="0" indent="0">
              <a:buNone/>
            </a:pPr>
            <a:r>
              <a:rPr lang="zh-TW" altLang="en-US" dirty="0"/>
              <a:t>*父節點必比子節點小</a:t>
            </a:r>
            <a:r>
              <a:rPr lang="en-US" altLang="zh-TW" dirty="0"/>
              <a:t>:</a:t>
            </a:r>
            <a:r>
              <a:rPr lang="zh-TW" altLang="en-US" dirty="0"/>
              <a:t>最小堆疊</a:t>
            </a:r>
            <a:r>
              <a:rPr lang="en-US" altLang="zh-TW" dirty="0"/>
              <a:t>(minimum</a:t>
            </a:r>
            <a:r>
              <a:rPr lang="zh-TW" altLang="en-US" dirty="0"/>
              <a:t> </a:t>
            </a:r>
            <a:r>
              <a:rPr lang="en-US" altLang="zh-TW" dirty="0"/>
              <a:t>at top)</a:t>
            </a:r>
          </a:p>
          <a:p>
            <a:pPr marL="0" indent="0">
              <a:buNone/>
            </a:pPr>
            <a:r>
              <a:rPr lang="en-US" altLang="zh-TW" dirty="0"/>
              <a:t>   (</a:t>
            </a:r>
            <a:r>
              <a:rPr lang="zh-TW" altLang="en-US" dirty="0"/>
              <a:t>父節點必比子節點大</a:t>
            </a:r>
            <a:r>
              <a:rPr lang="en-US" altLang="zh-TW" dirty="0"/>
              <a:t>:</a:t>
            </a:r>
            <a:r>
              <a:rPr lang="zh-TW" altLang="en-US" dirty="0"/>
              <a:t>最大堆疊</a:t>
            </a:r>
            <a:r>
              <a:rPr lang="en-US" altLang="zh-TW" dirty="0"/>
              <a:t>(maximum</a:t>
            </a:r>
            <a:r>
              <a:rPr lang="zh-TW" altLang="en-US" dirty="0"/>
              <a:t> </a:t>
            </a:r>
            <a:r>
              <a:rPr lang="en-US" altLang="zh-TW" dirty="0"/>
              <a:t>at top))</a:t>
            </a:r>
          </a:p>
          <a:p>
            <a:pPr marL="0" indent="0">
              <a:buNone/>
            </a:pPr>
            <a:r>
              <a:rPr lang="en-US" altLang="zh-TW" dirty="0"/>
              <a:t>	   </a:t>
            </a:r>
          </a:p>
          <a:p>
            <a:pPr marL="0" indent="0">
              <a:buNone/>
            </a:pPr>
            <a:r>
              <a:rPr lang="en-US" altLang="zh-TW" sz="2000" dirty="0"/>
              <a:t>PS:</a:t>
            </a:r>
            <a:r>
              <a:rPr lang="zh-TW" altLang="en-US" sz="2000" dirty="0"/>
              <a:t>不等於</a:t>
            </a:r>
            <a:r>
              <a:rPr lang="en-US" altLang="zh-TW" sz="2000" dirty="0"/>
              <a:t>Stack(</a:t>
            </a:r>
            <a:r>
              <a:rPr lang="zh-TW" altLang="en-US" sz="2000" dirty="0"/>
              <a:t>堆疊</a:t>
            </a:r>
            <a:r>
              <a:rPr lang="en-US" altLang="zh-TW" sz="2000" dirty="0"/>
              <a:t>)</a:t>
            </a:r>
            <a:r>
              <a:rPr lang="zh-TW" altLang="en-US" sz="2000" dirty="0"/>
              <a:t>喔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7327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有</a:t>
            </a:r>
            <a:r>
              <a:rPr lang="en-US" altLang="zh-TW" dirty="0" smtClean="0"/>
              <a:t>insertion</a:t>
            </a:r>
            <a:r>
              <a:rPr lang="zh-TW" altLang="en-US" dirty="0" smtClean="0"/>
              <a:t>、</a:t>
            </a:r>
            <a:r>
              <a:rPr lang="en-US" altLang="zh-TW" dirty="0" smtClean="0"/>
              <a:t>deletion</a:t>
            </a:r>
            <a:r>
              <a:rPr lang="zh-TW" altLang="en-US" dirty="0" smtClean="0"/>
              <a:t>兩種運算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待補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91446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Heap sort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*</a:t>
            </a:r>
            <a:r>
              <a:rPr lang="zh-TW" altLang="en-US" dirty="0" smtClean="0"/>
              <a:t>法</a:t>
            </a:r>
            <a:r>
              <a:rPr lang="en-US" altLang="zh-TW" dirty="0" smtClean="0"/>
              <a:t>I:</a:t>
            </a:r>
            <a:r>
              <a:rPr lang="zh-TW" altLang="en-US" dirty="0" smtClean="0"/>
              <a:t>利用</a:t>
            </a:r>
            <a:r>
              <a:rPr lang="en-US" altLang="zh-TW" dirty="0" smtClean="0"/>
              <a:t>heap</a:t>
            </a:r>
            <a:r>
              <a:rPr lang="zh-TW" altLang="en-US" dirty="0" smtClean="0"/>
              <a:t>的特性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建</a:t>
            </a:r>
            <a:r>
              <a:rPr lang="en-US" altLang="zh-TW" dirty="0" smtClean="0"/>
              <a:t>min heap</a:t>
            </a:r>
            <a:r>
              <a:rPr lang="zh-TW" altLang="en-US" dirty="0" smtClean="0"/>
              <a:t>，每回合取出</a:t>
            </a:r>
            <a:r>
              <a:rPr lang="en-US" altLang="zh-TW" dirty="0" smtClean="0"/>
              <a:t>(delete)</a:t>
            </a:r>
            <a:r>
              <a:rPr lang="zh-TW" altLang="en-US" dirty="0" smtClean="0"/>
              <a:t>最小值</a:t>
            </a:r>
            <a:r>
              <a:rPr lang="en-US" altLang="zh-TW" dirty="0" smtClean="0"/>
              <a:t>-----</a:t>
            </a:r>
            <a:r>
              <a:rPr lang="zh-TW" altLang="en-US" dirty="0" smtClean="0"/>
              <a:t>浪費空間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*法</a:t>
            </a:r>
            <a:r>
              <a:rPr lang="en-US" altLang="zh-TW" dirty="0" smtClean="0"/>
              <a:t>II</a:t>
            </a:r>
            <a:r>
              <a:rPr lang="zh-TW" altLang="en-US" dirty="0" smtClean="0"/>
              <a:t>建</a:t>
            </a:r>
            <a:r>
              <a:rPr lang="en-US" altLang="zh-TW" dirty="0" smtClean="0"/>
              <a:t>max heap</a:t>
            </a:r>
            <a:r>
              <a:rPr lang="zh-TW" altLang="en-US" dirty="0"/>
              <a:t>，每回合取出</a:t>
            </a:r>
            <a:r>
              <a:rPr lang="en-US" altLang="zh-TW" dirty="0"/>
              <a:t>(delete)</a:t>
            </a:r>
            <a:r>
              <a:rPr lang="zh-TW" altLang="en-US" dirty="0" smtClean="0"/>
              <a:t>最大值，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並放在被刪除的那個位置</a:t>
            </a:r>
            <a:r>
              <a:rPr lang="en-US" altLang="zh-TW" dirty="0" smtClean="0"/>
              <a:t>---</a:t>
            </a:r>
            <a:r>
              <a:rPr lang="zh-TW" altLang="en-US" dirty="0" smtClean="0"/>
              <a:t>節省空間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 smtClean="0"/>
              <a:t>Eg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077072"/>
            <a:ext cx="3114676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077072"/>
            <a:ext cx="2462173" cy="2241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598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同時</a:t>
            </a:r>
            <a:r>
              <a:rPr lang="zh-TW" altLang="en-US" dirty="0"/>
              <a:t>找</a:t>
            </a:r>
            <a:r>
              <a:rPr lang="zh-TW" altLang="en-US" dirty="0" smtClean="0"/>
              <a:t>最大最小值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法</a:t>
            </a:r>
            <a:r>
              <a:rPr lang="en-US" altLang="zh-TW" dirty="0" smtClean="0"/>
              <a:t>I Sort &amp; find (</a:t>
            </a:r>
            <a:r>
              <a:rPr lang="en-US" altLang="zh-TW" dirty="0" err="1" smtClean="0"/>
              <a:t>logN</a:t>
            </a:r>
            <a:r>
              <a:rPr lang="en-US" altLang="zh-TW" dirty="0" smtClean="0"/>
              <a:t>*N)</a:t>
            </a:r>
          </a:p>
          <a:p>
            <a:r>
              <a:rPr lang="zh-TW" altLang="en-US" dirty="0" smtClean="0"/>
              <a:t>法</a:t>
            </a:r>
            <a:r>
              <a:rPr lang="en-US" altLang="zh-TW" dirty="0" smtClean="0"/>
              <a:t>II</a:t>
            </a:r>
            <a:r>
              <a:rPr lang="zh-TW" altLang="en-US" dirty="0" smtClean="0"/>
              <a:t> 暴力解 </a:t>
            </a:r>
            <a:r>
              <a:rPr lang="en-US" altLang="zh-TW" dirty="0" smtClean="0"/>
              <a:t>O(2N-3)</a:t>
            </a:r>
            <a:r>
              <a:rPr lang="zh-TW" altLang="en-US" dirty="0" smtClean="0"/>
              <a:t> </a:t>
            </a:r>
            <a:endParaRPr lang="en-US" altLang="zh-TW" dirty="0" smtClean="0"/>
          </a:p>
          <a:p>
            <a:r>
              <a:rPr lang="zh-TW" altLang="en-US" dirty="0" smtClean="0"/>
              <a:t>法</a:t>
            </a:r>
            <a:r>
              <a:rPr lang="en-US" altLang="zh-TW" dirty="0" smtClean="0"/>
              <a:t>III </a:t>
            </a:r>
            <a:r>
              <a:rPr lang="zh-TW" altLang="en-US" dirty="0" smtClean="0"/>
              <a:t>改良 </a:t>
            </a:r>
            <a:r>
              <a:rPr lang="en-US" altLang="zh-TW" dirty="0" smtClean="0"/>
              <a:t>O(3N/2)</a:t>
            </a: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每次取兩個數字，兩數字先比大小，大的跟最大候選人比，小的跟最小候選人比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/>
              <a:t>取</a:t>
            </a:r>
            <a:r>
              <a:rPr lang="en-US" altLang="zh-TW" dirty="0" smtClean="0"/>
              <a:t>(N/2</a:t>
            </a:r>
            <a:r>
              <a:rPr lang="zh-TW" altLang="en-US" dirty="0" smtClean="0"/>
              <a:t>次</a:t>
            </a:r>
            <a:r>
              <a:rPr lang="en-US" altLang="zh-TW" dirty="0" smtClean="0"/>
              <a:t>)</a:t>
            </a:r>
            <a:r>
              <a:rPr lang="zh-TW" altLang="en-US" dirty="0" smtClean="0"/>
              <a:t> 比</a:t>
            </a:r>
            <a:r>
              <a:rPr lang="en-US" altLang="zh-TW" dirty="0" smtClean="0"/>
              <a:t>(N</a:t>
            </a:r>
            <a:r>
              <a:rPr lang="zh-TW" altLang="en-US" dirty="0" smtClean="0"/>
              <a:t>次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276872"/>
            <a:ext cx="34766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32620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找第</a:t>
            </a:r>
            <a:r>
              <a:rPr lang="en-US" altLang="zh-TW" dirty="0" smtClean="0"/>
              <a:t>k</a:t>
            </a:r>
            <a:r>
              <a:rPr lang="zh-TW" altLang="en-US" dirty="0" smtClean="0"/>
              <a:t>小的數字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借用</a:t>
            </a:r>
            <a:r>
              <a:rPr lang="en-US" altLang="zh-TW" dirty="0" smtClean="0"/>
              <a:t>Quick sort</a:t>
            </a:r>
            <a:r>
              <a:rPr lang="zh-TW" altLang="en-US" dirty="0" smtClean="0"/>
              <a:t>的概念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隨機選出一個做</a:t>
            </a:r>
            <a:r>
              <a:rPr lang="en-US" altLang="zh-TW" dirty="0" smtClean="0"/>
              <a:t>partition</a:t>
            </a:r>
          </a:p>
          <a:p>
            <a:pPr marL="0" indent="0">
              <a:buNone/>
            </a:pPr>
            <a:r>
              <a:rPr lang="zh-TW" altLang="en-US" dirty="0" smtClean="0"/>
              <a:t>把筆它大的集中到一邊</a:t>
            </a:r>
            <a:r>
              <a:rPr lang="en-US" altLang="zh-TW" dirty="0" smtClean="0"/>
              <a:t>(</a:t>
            </a:r>
            <a:r>
              <a:rPr lang="zh-TW" altLang="en-US" dirty="0" smtClean="0"/>
              <a:t>右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/>
              <a:t>If</a:t>
            </a:r>
            <a:r>
              <a:rPr lang="zh-TW" altLang="en-US" dirty="0" smtClean="0"/>
              <a:t> 比它大的筆數 </a:t>
            </a:r>
            <a:r>
              <a:rPr lang="en-US" altLang="zh-TW" dirty="0" smtClean="0"/>
              <a:t>(m)&lt;</a:t>
            </a:r>
            <a:r>
              <a:rPr lang="zh-TW" altLang="en-US" dirty="0" smtClean="0"/>
              <a:t> </a:t>
            </a:r>
            <a:r>
              <a:rPr lang="en-US" altLang="zh-TW" dirty="0" smtClean="0"/>
              <a:t>k: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 smtClean="0"/>
              <a:t>在左邊尋找第</a:t>
            </a:r>
            <a:r>
              <a:rPr lang="en-US" altLang="zh-TW" dirty="0" smtClean="0"/>
              <a:t>k-m-1</a:t>
            </a:r>
            <a:r>
              <a:rPr lang="zh-TW" altLang="en-US" dirty="0" smtClean="0"/>
              <a:t>小的數字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Else if	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 smtClean="0"/>
              <a:t>在右邊尋找第</a:t>
            </a:r>
            <a:r>
              <a:rPr lang="en-US" altLang="zh-TW" dirty="0" smtClean="0"/>
              <a:t>k</a:t>
            </a:r>
            <a:r>
              <a:rPr lang="zh-TW" altLang="en-US" dirty="0" smtClean="0"/>
              <a:t>小的數字</a:t>
            </a:r>
            <a:r>
              <a:rPr lang="en-US" altLang="zh-TW" dirty="0"/>
              <a:t>	</a:t>
            </a:r>
            <a:r>
              <a:rPr lang="en-US" altLang="zh-TW" dirty="0" smtClean="0"/>
              <a:t>	</a:t>
            </a: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478967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找第</a:t>
            </a:r>
            <a:r>
              <a:rPr lang="en-US" altLang="zh-TW" dirty="0"/>
              <a:t>k</a:t>
            </a:r>
            <a:r>
              <a:rPr lang="zh-TW" altLang="en-US" dirty="0"/>
              <a:t>小的</a:t>
            </a:r>
            <a:r>
              <a:rPr lang="zh-TW" altLang="en-US" dirty="0" smtClean="0"/>
              <a:t>數字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endParaRPr lang="en-US" altLang="zh-TW" dirty="0" smtClean="0"/>
          </a:p>
          <a:p>
            <a:pPr lvl="8"/>
            <a:endParaRPr lang="en-US" altLang="zh-TW" dirty="0"/>
          </a:p>
          <a:p>
            <a:pPr marL="3657600" lvl="8" indent="0">
              <a:buNone/>
            </a:pPr>
            <a:r>
              <a:rPr lang="zh-TW" altLang="en-US" sz="3200" dirty="0" smtClean="0"/>
              <a:t> </a:t>
            </a:r>
            <a:r>
              <a:rPr lang="en-US" altLang="zh-TW" sz="3200" dirty="0" smtClean="0"/>
              <a:t>		O(n): </a:t>
            </a:r>
            <a:r>
              <a:rPr lang="zh-TW" altLang="en-US" sz="3200" dirty="0" smtClean="0"/>
              <a:t>因為每次</a:t>
            </a:r>
            <a:r>
              <a:rPr lang="en-US" altLang="zh-TW" sz="3200" dirty="0" smtClean="0"/>
              <a:t>		</a:t>
            </a:r>
            <a:r>
              <a:rPr lang="zh-TW" altLang="en-US" sz="3200" dirty="0" smtClean="0"/>
              <a:t>可以捨去另一</a:t>
            </a:r>
            <a:r>
              <a:rPr lang="en-US" altLang="zh-TW" sz="3200" dirty="0" smtClean="0"/>
              <a:t>		</a:t>
            </a:r>
            <a:r>
              <a:rPr lang="zh-TW" altLang="en-US" sz="3200" dirty="0" smtClean="0"/>
              <a:t>邊</a:t>
            </a:r>
            <a:endParaRPr lang="en-US" altLang="zh-TW" sz="3200" dirty="0" smtClean="0"/>
          </a:p>
          <a:p>
            <a:pPr marL="3657600" lvl="8" indent="0">
              <a:buNone/>
            </a:pPr>
            <a:endParaRPr lang="zh-TW" altLang="en-US" sz="32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5562462" cy="489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07325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TW" altLang="en-US" dirty="0" smtClean="0"/>
              <a:t>*演算法概念</a:t>
            </a:r>
            <a:r>
              <a:rPr lang="en-US" altLang="zh-TW" dirty="0" smtClean="0"/>
              <a:t>:</a:t>
            </a:r>
            <a:r>
              <a:rPr lang="zh-TW" altLang="en-US" dirty="0" smtClean="0"/>
              <a:t>在</a:t>
            </a:r>
            <a:r>
              <a:rPr lang="en-US" altLang="zh-TW" dirty="0" smtClean="0"/>
              <a:t>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</a:t>
            </a:r>
            <a:r>
              <a:rPr lang="zh-TW" altLang="en-US" dirty="0" smtClean="0"/>
              <a:t>兩字串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若</a:t>
            </a:r>
            <a:r>
              <a:rPr lang="en-US" altLang="zh-TW" dirty="0" smtClean="0"/>
              <a:t>An</a:t>
            </a:r>
            <a:r>
              <a:rPr lang="zh-TW" altLang="en-US" dirty="0" smtClean="0"/>
              <a:t>與</a:t>
            </a:r>
            <a:r>
              <a:rPr lang="en-US" altLang="zh-TW" dirty="0" err="1" smtClean="0"/>
              <a:t>Bm</a:t>
            </a:r>
            <a:r>
              <a:rPr lang="zh-TW" altLang="en-US" dirty="0" smtClean="0"/>
              <a:t>相同</a:t>
            </a:r>
            <a:r>
              <a:rPr lang="en-US" altLang="zh-TW" dirty="0" smtClean="0"/>
              <a:t>:</a:t>
            </a:r>
            <a:r>
              <a:rPr lang="zh-TW" altLang="en-US" dirty="0" smtClean="0"/>
              <a:t>左斜方最佳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解</a:t>
            </a:r>
            <a:r>
              <a:rPr lang="en-US" altLang="zh-TW" dirty="0" smtClean="0"/>
              <a:t>+1</a:t>
            </a:r>
          </a:p>
          <a:p>
            <a:pPr marL="0" indent="0">
              <a:buNone/>
            </a:pPr>
            <a:r>
              <a:rPr lang="zh-TW" altLang="en-US" dirty="0" smtClean="0"/>
              <a:t>否則</a:t>
            </a:r>
            <a:r>
              <a:rPr lang="en-US" altLang="zh-TW" dirty="0" smtClean="0"/>
              <a:t>:</a:t>
            </a:r>
            <a:r>
              <a:rPr lang="zh-TW" altLang="en-US" dirty="0" smtClean="0"/>
              <a:t>維持左斜方最佳解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三個方向取最大值</a:t>
            </a:r>
            <a:r>
              <a:rPr lang="en-US" altLang="zh-TW" dirty="0" smtClean="0"/>
              <a:t>(</a:t>
            </a:r>
            <a:r>
              <a:rPr lang="zh-TW" altLang="en-US" dirty="0" smtClean="0"/>
              <a:t>為甚麼不能只顧左斜</a:t>
            </a:r>
            <a:r>
              <a:rPr lang="en-US" altLang="zh-TW" dirty="0" smtClean="0"/>
              <a:t>?)</a:t>
            </a:r>
          </a:p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zh-TW" altLang="en-US" dirty="0" smtClean="0"/>
              <a:t>要傳遞最大值，因表示其中一種解</a:t>
            </a:r>
            <a:r>
              <a:rPr lang="en-US" altLang="zh-TW" dirty="0" smtClean="0"/>
              <a:t>(</a:t>
            </a:r>
            <a:r>
              <a:rPr lang="zh-TW" altLang="en-US" dirty="0" smtClean="0"/>
              <a:t>候選人</a:t>
            </a:r>
            <a:r>
              <a:rPr lang="en-US" altLang="zh-TW" dirty="0" smtClean="0"/>
              <a:t>))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初始化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第一行與第一列皆填</a:t>
            </a:r>
            <a:r>
              <a:rPr lang="en-US" altLang="zh-TW" dirty="0" smtClean="0">
                <a:solidFill>
                  <a:srgbClr val="FF0000"/>
                </a:solidFill>
              </a:rPr>
              <a:t>0</a:t>
            </a:r>
            <a:r>
              <a:rPr lang="en-US" altLang="zh-TW" dirty="0" smtClean="0"/>
              <a:t>(</a:t>
            </a:r>
            <a:r>
              <a:rPr lang="zh-TW" altLang="en-US" dirty="0" smtClean="0"/>
              <a:t>與空字串比較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1</a:t>
            </a:r>
            <a:r>
              <a:rPr lang="en-US" altLang="zh-TW" dirty="0" smtClean="0"/>
              <a:t>.</a:t>
            </a:r>
            <a:r>
              <a:rPr lang="zh-TW" altLang="en-US" dirty="0" smtClean="0"/>
              <a:t>最長共同序列</a:t>
            </a:r>
            <a:r>
              <a:rPr lang="en-US" altLang="zh-TW" dirty="0" smtClean="0"/>
              <a:t>(common sequence)</a:t>
            </a:r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772816"/>
            <a:ext cx="31813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152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AVL </a:t>
            </a:r>
            <a:r>
              <a:rPr lang="zh-TW" altLang="en-US" dirty="0" smtClean="0"/>
              <a:t>演算法</a:t>
            </a:r>
            <a:r>
              <a:rPr lang="en-US" altLang="zh-TW" dirty="0" smtClean="0"/>
              <a:t>-2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演算法</a:t>
            </a:r>
            <a:r>
              <a:rPr lang="en-US" altLang="zh-TW" dirty="0" smtClean="0"/>
              <a:t>:Rotation</a:t>
            </a:r>
          </a:p>
          <a:p>
            <a:pPr marL="0" indent="0">
              <a:buNone/>
            </a:pPr>
            <a:r>
              <a:rPr lang="en-US" altLang="zh-TW" dirty="0" smtClean="0"/>
              <a:t>Case3</a:t>
            </a:r>
            <a:r>
              <a:rPr lang="zh-TW" altLang="en-US" dirty="0" smtClean="0"/>
              <a:t>也分成四種情況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LL</a:t>
            </a:r>
            <a:r>
              <a:rPr lang="zh-TW" altLang="en-US" dirty="0" smtClean="0"/>
              <a:t> 、</a:t>
            </a:r>
            <a:r>
              <a:rPr lang="en-US" altLang="zh-TW" dirty="0" smtClean="0"/>
              <a:t>LR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RL</a:t>
            </a:r>
            <a:r>
              <a:rPr lang="zh-TW" altLang="en-US" dirty="0" smtClean="0"/>
              <a:t>、</a:t>
            </a:r>
            <a:r>
              <a:rPr lang="en-US" altLang="zh-TW" dirty="0" smtClean="0"/>
              <a:t>RR</a:t>
            </a:r>
          </a:p>
          <a:p>
            <a:pPr marL="0" indent="0">
              <a:buNone/>
            </a:pPr>
            <a:r>
              <a:rPr lang="zh-TW" altLang="en-US" dirty="0"/>
              <a:t>分別</a:t>
            </a:r>
            <a:r>
              <a:rPr lang="zh-TW" altLang="en-US" dirty="0" smtClean="0"/>
              <a:t>表示</a:t>
            </a:r>
            <a:r>
              <a:rPr lang="en-US" altLang="zh-TW" dirty="0" smtClean="0"/>
              <a:t>”</a:t>
            </a:r>
            <a:r>
              <a:rPr lang="zh-TW" altLang="en-US" dirty="0" smtClean="0"/>
              <a:t>不平衡的位置</a:t>
            </a:r>
            <a:r>
              <a:rPr lang="en-US" altLang="zh-TW" dirty="0" smtClean="0"/>
              <a:t>”</a:t>
            </a:r>
          </a:p>
          <a:p>
            <a:pPr marL="0" indent="0">
              <a:buNone/>
            </a:pPr>
            <a:r>
              <a:rPr lang="en-US" altLang="zh-TW" dirty="0" err="1" smtClean="0"/>
              <a:t>Eg:LL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表示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581128"/>
            <a:ext cx="163830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58933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最</a:t>
            </a:r>
            <a:r>
              <a:rPr lang="zh-TW" altLang="en-US" dirty="0"/>
              <a:t>長共同序列</a:t>
            </a:r>
            <a:r>
              <a:rPr lang="en-US" altLang="zh-TW" dirty="0"/>
              <a:t>-</a:t>
            </a:r>
            <a:r>
              <a:rPr lang="zh-TW" altLang="en-US" dirty="0" smtClean="0"/>
              <a:t>示意圖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72816"/>
            <a:ext cx="71342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06353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1.</a:t>
            </a:r>
            <a:r>
              <a:rPr lang="zh-TW" altLang="en-US" dirty="0"/>
              <a:t>最長共同</a:t>
            </a:r>
            <a:r>
              <a:rPr lang="zh-TW" altLang="en-US" dirty="0" smtClean="0"/>
              <a:t>序列</a:t>
            </a:r>
            <a:r>
              <a:rPr lang="en-US" altLang="zh-TW" dirty="0" smtClean="0"/>
              <a:t>-</a:t>
            </a:r>
            <a:r>
              <a:rPr lang="zh-TW" altLang="en-US" dirty="0" smtClean="0"/>
              <a:t>示意圖</a:t>
            </a:r>
            <a:endParaRPr lang="zh-TW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719137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2262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</a:t>
            </a:r>
            <a:r>
              <a:rPr lang="en-US" altLang="zh-TW" dirty="0" smtClean="0"/>
              <a:t>.</a:t>
            </a:r>
            <a:r>
              <a:rPr lang="zh-TW" altLang="en-US" dirty="0"/>
              <a:t>最長共同序列</a:t>
            </a:r>
            <a:r>
              <a:rPr lang="en-US" altLang="zh-TW" dirty="0" smtClean="0"/>
              <a:t>-</a:t>
            </a:r>
            <a:r>
              <a:rPr lang="zh-TW" altLang="en-US" dirty="0" smtClean="0"/>
              <a:t>例子</a:t>
            </a:r>
            <a:endParaRPr lang="zh-TW" altLang="en-US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60557"/>
            <a:ext cx="7176207" cy="5597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955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</a:t>
            </a:r>
            <a:r>
              <a:rPr lang="en-US" altLang="zh-TW" dirty="0" smtClean="0"/>
              <a:t>.</a:t>
            </a:r>
            <a:r>
              <a:rPr lang="zh-TW" altLang="en-US" dirty="0" smtClean="0"/>
              <a:t>最短修改距離</a:t>
            </a:r>
            <a:r>
              <a:rPr lang="en-US" altLang="zh-TW" dirty="0" smtClean="0"/>
              <a:t>(edit distance)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概念</a:t>
            </a:r>
            <a:r>
              <a:rPr lang="en-US" altLang="zh-TW" dirty="0" smtClean="0"/>
              <a:t>:</a:t>
            </a:r>
            <a:r>
              <a:rPr lang="zh-TW" altLang="en-US" dirty="0" smtClean="0"/>
              <a:t>給定三種運算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1.</a:t>
            </a:r>
            <a:r>
              <a:rPr lang="zh-TW" altLang="en-US" dirty="0" smtClean="0"/>
              <a:t>插入一字元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刪除一字元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3.</a:t>
            </a:r>
            <a:r>
              <a:rPr lang="zh-TW" altLang="en-US" dirty="0" smtClean="0"/>
              <a:t>替代一字元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求兩字串最少需要幾步才能相同</a:t>
            </a:r>
            <a:r>
              <a:rPr lang="en-US" altLang="zh-TW" dirty="0" smtClean="0"/>
              <a:t>?</a:t>
            </a:r>
          </a:p>
          <a:p>
            <a:pPr marL="0" indent="0">
              <a:buNone/>
            </a:pPr>
            <a:r>
              <a:rPr lang="en-US" altLang="zh-TW" dirty="0" err="1" smtClean="0"/>
              <a:t>Eg</a:t>
            </a:r>
            <a:r>
              <a:rPr lang="en-US" altLang="zh-TW" dirty="0" smtClean="0"/>
              <a:t> aa-&gt;a   ED==1 (</a:t>
            </a:r>
            <a:r>
              <a:rPr lang="zh-TW" altLang="en-US" dirty="0" smtClean="0"/>
              <a:t>刪除</a:t>
            </a:r>
            <a:r>
              <a:rPr lang="en-US" altLang="zh-TW" dirty="0" smtClean="0"/>
              <a:t>a)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  <a:r>
              <a:rPr lang="en-US" altLang="zh-TW" dirty="0" smtClean="0"/>
              <a:t>   ab-&gt;ac </a:t>
            </a:r>
            <a:r>
              <a:rPr lang="en-US" altLang="zh-TW" dirty="0"/>
              <a:t>ED==1 </a:t>
            </a:r>
            <a:r>
              <a:rPr lang="en-US" altLang="zh-TW" dirty="0" smtClean="0"/>
              <a:t>(b</a:t>
            </a:r>
            <a:r>
              <a:rPr lang="zh-TW" altLang="en-US" dirty="0" smtClean="0"/>
              <a:t>替代為</a:t>
            </a:r>
            <a:r>
              <a:rPr lang="en-US" altLang="zh-TW" dirty="0" smtClean="0"/>
              <a:t>c); </a:t>
            </a:r>
            <a:r>
              <a:rPr lang="en-US" altLang="zh-TW" dirty="0"/>
              <a:t>ED</a:t>
            </a:r>
            <a:r>
              <a:rPr lang="en-US" altLang="zh-TW" dirty="0" smtClean="0"/>
              <a:t>==2(</a:t>
            </a:r>
            <a:r>
              <a:rPr lang="zh-TW" altLang="en-US" dirty="0" smtClean="0"/>
              <a:t>刪除</a:t>
            </a:r>
            <a:r>
              <a:rPr lang="en-US" altLang="zh-TW" dirty="0" smtClean="0"/>
              <a:t>b</a:t>
            </a:r>
            <a:r>
              <a:rPr lang="zh-TW" altLang="en-US" dirty="0" smtClean="0"/>
              <a:t>插入</a:t>
            </a:r>
            <a:r>
              <a:rPr lang="en-US" altLang="zh-TW" dirty="0" smtClean="0"/>
              <a:t>a)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79001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最短修改</a:t>
            </a:r>
            <a:r>
              <a:rPr lang="zh-TW" altLang="en-US" dirty="0" smtClean="0"/>
              <a:t>距離</a:t>
            </a:r>
            <a:r>
              <a:rPr lang="en-US" altLang="zh-TW" dirty="0" smtClean="0"/>
              <a:t>—</a:t>
            </a:r>
            <a:r>
              <a:rPr lang="zh-TW" altLang="en-US" dirty="0" smtClean="0"/>
              <a:t>演算法概念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638982"/>
            <a:ext cx="8229600" cy="4958370"/>
          </a:xfrm>
        </p:spPr>
        <p:txBody>
          <a:bodyPr>
            <a:normAutofit fontScale="85000" lnSpcReduction="20000"/>
          </a:bodyPr>
          <a:lstStyle/>
          <a:p>
            <a:r>
              <a:rPr lang="zh-TW" altLang="en-US" dirty="0" smtClean="0"/>
              <a:t>類似最長共同序列 </a:t>
            </a:r>
            <a:r>
              <a:rPr lang="en-US" altLang="zh-TW" dirty="0" smtClean="0"/>
              <a:t>&gt;</a:t>
            </a:r>
            <a:r>
              <a:rPr lang="zh-TW" altLang="en-US" dirty="0" smtClean="0"/>
              <a:t>遞迴式</a:t>
            </a:r>
            <a:r>
              <a:rPr lang="en-US" altLang="zh-TW" dirty="0" smtClean="0"/>
              <a:t>&gt;DP</a:t>
            </a:r>
          </a:p>
          <a:p>
            <a:r>
              <a:rPr lang="zh-TW" altLang="en-US" dirty="0"/>
              <a:t>如</a:t>
            </a:r>
            <a:r>
              <a:rPr lang="zh-TW" altLang="en-US" dirty="0" smtClean="0"/>
              <a:t>有</a:t>
            </a:r>
            <a:r>
              <a:rPr lang="en-US" altLang="zh-TW" dirty="0" smtClean="0"/>
              <a:t>A</a:t>
            </a:r>
            <a:r>
              <a:rPr lang="zh-TW" altLang="en-US" dirty="0" smtClean="0"/>
              <a:t>、</a:t>
            </a:r>
            <a:r>
              <a:rPr lang="en-US" altLang="zh-TW" dirty="0" smtClean="0"/>
              <a:t>B</a:t>
            </a:r>
            <a:r>
              <a:rPr lang="zh-TW" altLang="en-US" dirty="0" smtClean="0"/>
              <a:t>兩字串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往右一格 </a:t>
            </a:r>
            <a:r>
              <a:rPr lang="en-US" altLang="zh-TW" dirty="0"/>
              <a:t>B</a:t>
            </a:r>
            <a:r>
              <a:rPr lang="en-US" altLang="zh-TW" dirty="0" smtClean="0"/>
              <a:t>  insert A</a:t>
            </a:r>
            <a:r>
              <a:rPr lang="en-US" altLang="zh-TW" sz="1600" dirty="0" smtClean="0"/>
              <a:t>n+1</a:t>
            </a:r>
          </a:p>
          <a:p>
            <a:pPr marL="0" indent="0">
              <a:buNone/>
            </a:pPr>
            <a:r>
              <a:rPr lang="zh-TW" altLang="en-US" dirty="0" smtClean="0"/>
              <a:t>往左一格 </a:t>
            </a:r>
            <a:r>
              <a:rPr lang="en-US" altLang="zh-TW" dirty="0" smtClean="0"/>
              <a:t>B</a:t>
            </a:r>
            <a:r>
              <a:rPr lang="zh-TW" altLang="en-US" dirty="0" smtClean="0"/>
              <a:t> 刪除</a:t>
            </a:r>
            <a:r>
              <a:rPr lang="en-US" altLang="zh-TW" dirty="0" smtClean="0"/>
              <a:t>B</a:t>
            </a:r>
            <a:r>
              <a:rPr lang="en-US" altLang="zh-TW" sz="1600" dirty="0" smtClean="0"/>
              <a:t>n+1</a:t>
            </a:r>
          </a:p>
          <a:p>
            <a:pPr marL="0" indent="0">
              <a:buNone/>
            </a:pPr>
            <a:r>
              <a:rPr lang="zh-TW" altLang="en-US" dirty="0" smtClean="0"/>
              <a:t>往右斜</a:t>
            </a:r>
            <a:r>
              <a:rPr lang="en-US" altLang="zh-TW" dirty="0" smtClean="0"/>
              <a:t>An+1-&gt;Bn+1</a:t>
            </a:r>
          </a:p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若一樣不用改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三方向取最小值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 smtClean="0">
                <a:solidFill>
                  <a:srgbClr val="FF0000"/>
                </a:solidFill>
              </a:rPr>
              <a:t>初始化</a:t>
            </a:r>
            <a:r>
              <a:rPr lang="en-US" altLang="zh-TW" dirty="0" smtClean="0">
                <a:solidFill>
                  <a:srgbClr val="FF0000"/>
                </a:solidFill>
              </a:rPr>
              <a:t>:</a:t>
            </a:r>
            <a:r>
              <a:rPr lang="zh-TW" altLang="en-US" dirty="0" smtClean="0">
                <a:solidFill>
                  <a:srgbClr val="FF0000"/>
                </a:solidFill>
              </a:rPr>
              <a:t>第一行、列</a:t>
            </a: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rgbClr val="FF0000"/>
                </a:solidFill>
              </a:rPr>
              <a:t>依</a:t>
            </a:r>
            <a:r>
              <a:rPr lang="zh-TW" altLang="en-US" dirty="0" smtClean="0">
                <a:solidFill>
                  <a:srgbClr val="FF0000"/>
                </a:solidFill>
              </a:rPr>
              <a:t>規則填入</a:t>
            </a:r>
            <a:r>
              <a:rPr lang="en-US" altLang="zh-TW" dirty="0" smtClean="0">
                <a:solidFill>
                  <a:srgbClr val="FF0000"/>
                </a:solidFill>
              </a:rPr>
              <a:t>1~n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38" y="3901964"/>
            <a:ext cx="4987575" cy="295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003791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最短修改距離</a:t>
            </a:r>
            <a:r>
              <a:rPr lang="en-US" altLang="zh-TW" dirty="0"/>
              <a:t>—</a:t>
            </a:r>
            <a:r>
              <a:rPr lang="zh-TW" altLang="en-US" dirty="0"/>
              <a:t>演算法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en-US" altLang="zh-TW" dirty="0" smtClean="0"/>
              <a:t>DP</a:t>
            </a:r>
            <a:r>
              <a:rPr lang="zh-TW" altLang="en-US" dirty="0" smtClean="0"/>
              <a:t> </a:t>
            </a:r>
            <a:r>
              <a:rPr lang="en-US" altLang="zh-TW" dirty="0" smtClean="0"/>
              <a:t>:O(3^n) </a:t>
            </a:r>
            <a:r>
              <a:rPr lang="en-US" altLang="zh-TW" dirty="0" smtClean="0">
                <a:sym typeface="Wingdings" panose="05000000000000000000" pitchFamily="2" charset="2"/>
              </a:rPr>
              <a:t>O(n^2)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628800"/>
            <a:ext cx="338427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4792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</a:t>
            </a:r>
            <a:r>
              <a:rPr lang="zh-TW" altLang="en-US" dirty="0" smtClean="0"/>
              <a:t>最</a:t>
            </a:r>
            <a:r>
              <a:rPr lang="zh-TW" altLang="en-US" dirty="0"/>
              <a:t>短修改</a:t>
            </a:r>
            <a:r>
              <a:rPr lang="zh-TW" altLang="en-US" dirty="0" smtClean="0"/>
              <a:t>距離</a:t>
            </a:r>
            <a:r>
              <a:rPr lang="en-US" altLang="zh-TW" dirty="0" smtClean="0"/>
              <a:t>—</a:t>
            </a:r>
            <a:r>
              <a:rPr lang="zh-TW" altLang="en-US" dirty="0" smtClean="0"/>
              <a:t>例子</a:t>
            </a:r>
            <a:endParaRPr lang="zh-TW" alt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60848"/>
            <a:ext cx="8229600" cy="3228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9142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3.KMP</a:t>
            </a:r>
            <a:r>
              <a:rPr lang="zh-TW" altLang="en-US" dirty="0" smtClean="0"/>
              <a:t>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 smtClean="0"/>
              <a:t>*利用</a:t>
            </a:r>
            <a:r>
              <a:rPr lang="en-US" altLang="zh-TW" dirty="0" smtClean="0"/>
              <a:t>prefix &amp;&amp; suffix</a:t>
            </a:r>
            <a:r>
              <a:rPr lang="zh-TW" altLang="en-US" dirty="0" smtClean="0"/>
              <a:t>的概念減少比對次數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*</a:t>
            </a:r>
            <a:r>
              <a:rPr lang="zh-TW" altLang="en-US" dirty="0" smtClean="0"/>
              <a:t>用</a:t>
            </a:r>
            <a:r>
              <a:rPr lang="en-US" altLang="zh-TW" dirty="0" smtClean="0"/>
              <a:t>next</a:t>
            </a:r>
            <a:r>
              <a:rPr lang="zh-TW" altLang="en-US" dirty="0" smtClean="0"/>
              <a:t>陣列 記住每個位置的</a:t>
            </a:r>
            <a:r>
              <a:rPr lang="en-US" altLang="zh-TW" dirty="0" smtClean="0"/>
              <a:t> </a:t>
            </a:r>
            <a:r>
              <a:rPr lang="zh-TW" altLang="en-US" dirty="0" smtClean="0">
                <a:solidFill>
                  <a:srgbClr val="FF0000"/>
                </a:solidFill>
              </a:rPr>
              <a:t>前</a:t>
            </a:r>
            <a:r>
              <a:rPr lang="zh-TW" altLang="en-US" dirty="0" smtClean="0"/>
              <a:t>的最長共同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prefix &amp;&amp; </a:t>
            </a:r>
            <a:r>
              <a:rPr lang="en-US" altLang="zh-TW" dirty="0" smtClean="0"/>
              <a:t>suffix</a:t>
            </a:r>
          </a:p>
          <a:p>
            <a:pPr marL="0" indent="0">
              <a:buNone/>
            </a:pPr>
            <a:r>
              <a:rPr lang="zh-TW" altLang="en-US" dirty="0" smtClean="0"/>
              <a:t>*如果發生比對不相同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往後移</a:t>
            </a:r>
            <a:r>
              <a:rPr lang="en-US" altLang="zh-TW" dirty="0" smtClean="0">
                <a:sym typeface="Wingdings" panose="05000000000000000000" pitchFamily="2" charset="2"/>
              </a:rPr>
              <a:t>”</a:t>
            </a:r>
            <a:r>
              <a:rPr lang="zh-TW" altLang="en-US" dirty="0" smtClean="0">
                <a:sym typeface="Wingdings" panose="05000000000000000000" pitchFamily="2" charset="2"/>
              </a:rPr>
              <a:t>該位置</a:t>
            </a:r>
            <a:r>
              <a:rPr lang="en-US" altLang="zh-TW" dirty="0" smtClean="0">
                <a:sym typeface="Wingdings" panose="05000000000000000000" pitchFamily="2" charset="2"/>
              </a:rPr>
              <a:t>next</a:t>
            </a:r>
            <a:r>
              <a:rPr lang="zh-TW" altLang="en-US" dirty="0" smtClean="0">
                <a:sym typeface="Wingdings" panose="05000000000000000000" pitchFamily="2" charset="2"/>
              </a:rPr>
              <a:t>陣列值</a:t>
            </a:r>
            <a:r>
              <a:rPr lang="en-US" altLang="zh-TW" dirty="0" smtClean="0">
                <a:sym typeface="Wingdings" panose="05000000000000000000" pitchFamily="2" charset="2"/>
              </a:rPr>
              <a:t>”</a:t>
            </a:r>
          </a:p>
          <a:p>
            <a:pPr marL="0" indent="0">
              <a:buNone/>
            </a:pPr>
            <a:r>
              <a:rPr lang="en-US" altLang="zh-TW" dirty="0" smtClean="0">
                <a:sym typeface="Wingdings" panose="05000000000000000000" pitchFamily="2" charset="2"/>
              </a:rPr>
              <a:t>(WHY:</a:t>
            </a:r>
            <a:r>
              <a:rPr lang="zh-TW" altLang="en-US" dirty="0" smtClean="0">
                <a:sym typeface="Wingdings" panose="05000000000000000000" pitchFamily="2" charset="2"/>
              </a:rPr>
              <a:t>因為往後移的長度已比對過相等了</a:t>
            </a:r>
            <a:r>
              <a:rPr lang="en-US" altLang="zh-TW" dirty="0" smtClean="0">
                <a:sym typeface="Wingdings" panose="05000000000000000000" pitchFamily="2" charset="2"/>
              </a:rPr>
              <a:t>!)</a:t>
            </a:r>
          </a:p>
          <a:p>
            <a:pPr marL="0" indent="0">
              <a:buNone/>
            </a:pPr>
            <a:endParaRPr lang="en-US" altLang="zh-TW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5" y="5157192"/>
            <a:ext cx="4392488" cy="142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7609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3.KMP</a:t>
            </a:r>
            <a:r>
              <a:rPr lang="zh-TW" altLang="en-US" dirty="0" smtClean="0"/>
              <a:t>演算法</a:t>
            </a:r>
            <a:endParaRPr lang="zh-TW" altLang="en-US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2816"/>
            <a:ext cx="345757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276872"/>
            <a:ext cx="349567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567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3.KMP—</a:t>
            </a:r>
            <a:r>
              <a:rPr lang="zh-TW" altLang="en-US" dirty="0" smtClean="0"/>
              <a:t>示意圖</a:t>
            </a:r>
            <a:endParaRPr lang="zh-TW" alt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4620154" cy="5155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117264"/>
            <a:ext cx="4590309" cy="186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4383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AVL </a:t>
            </a:r>
            <a:r>
              <a:rPr lang="zh-TW" altLang="en-US" dirty="0"/>
              <a:t>演算法</a:t>
            </a:r>
            <a:r>
              <a:rPr lang="en-US" altLang="zh-TW" dirty="0" smtClean="0"/>
              <a:t>-3</a:t>
            </a:r>
            <a:r>
              <a:rPr lang="zh-TW" altLang="en-US" dirty="0" smtClean="0"/>
              <a:t> </a:t>
            </a:r>
            <a:r>
              <a:rPr lang="en-US" altLang="zh-TW" dirty="0" smtClean="0"/>
              <a:t>LL</a:t>
            </a:r>
            <a:r>
              <a:rPr lang="zh-TW" altLang="en-US" dirty="0" smtClean="0"/>
              <a:t> </a:t>
            </a:r>
            <a:r>
              <a:rPr lang="en-US" altLang="zh-TW" dirty="0" smtClean="0"/>
              <a:t>&amp;</a:t>
            </a:r>
            <a:r>
              <a:rPr lang="zh-TW" altLang="en-US" dirty="0" smtClean="0"/>
              <a:t> </a:t>
            </a:r>
            <a:r>
              <a:rPr lang="en-US" altLang="zh-TW" dirty="0" smtClean="0"/>
              <a:t>RR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TW" altLang="en-US" dirty="0" smtClean="0"/>
              <a:t>演算法精神</a:t>
            </a:r>
            <a:r>
              <a:rPr lang="en-US" altLang="zh-TW" dirty="0" smtClean="0"/>
              <a:t>:</a:t>
            </a:r>
          </a:p>
          <a:p>
            <a:pPr marL="0" indent="0">
              <a:buNone/>
            </a:pPr>
            <a:r>
              <a:rPr lang="en-US" altLang="zh-TW" dirty="0" smtClean="0"/>
              <a:t>1.BST</a:t>
            </a:r>
            <a:r>
              <a:rPr lang="zh-TW" altLang="en-US" dirty="0" smtClean="0"/>
              <a:t>性質，不論高低，在右半部的一定比自己大，左半部一定比自己小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利用</a:t>
            </a:r>
            <a:r>
              <a:rPr lang="en-US" altLang="zh-TW" dirty="0" smtClean="0"/>
              <a:t>BST</a:t>
            </a:r>
            <a:r>
              <a:rPr lang="zh-TW" altLang="en-US" dirty="0" smtClean="0"/>
              <a:t>性質，在大小順序不變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 smtClean="0">
                <a:solidFill>
                  <a:srgbClr val="FF0000"/>
                </a:solidFill>
              </a:rPr>
              <a:t>相對位置不變</a:t>
            </a:r>
            <a:r>
              <a:rPr lang="en-US" altLang="zh-TW" dirty="0" smtClean="0">
                <a:solidFill>
                  <a:srgbClr val="FF0000"/>
                </a:solidFill>
              </a:rPr>
              <a:t>)</a:t>
            </a:r>
            <a:r>
              <a:rPr lang="zh-TW" altLang="en-US" dirty="0" smtClean="0"/>
              <a:t>的情況下把不平衡的點</a:t>
            </a:r>
            <a:r>
              <a:rPr lang="en-US" altLang="zh-TW" dirty="0" smtClean="0"/>
              <a:t>”</a:t>
            </a:r>
            <a:r>
              <a:rPr lang="zh-TW" altLang="en-US" dirty="0" smtClean="0"/>
              <a:t>拉上來</a:t>
            </a:r>
            <a:r>
              <a:rPr lang="en-US" altLang="zh-TW" dirty="0" smtClean="0"/>
              <a:t>”(</a:t>
            </a:r>
            <a:r>
              <a:rPr lang="zh-TW" altLang="en-US" dirty="0" smtClean="0"/>
              <a:t>改動指標的位置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拉</a:t>
            </a:r>
            <a:r>
              <a:rPr lang="en-US" altLang="zh-TW" dirty="0" smtClean="0"/>
              <a:t>:</a:t>
            </a:r>
            <a:r>
              <a:rPr lang="zh-TW" altLang="en-US" dirty="0" smtClean="0"/>
              <a:t>從下往</a:t>
            </a:r>
            <a:r>
              <a:rPr lang="zh-TW" altLang="en-US" dirty="0"/>
              <a:t>上</a:t>
            </a:r>
            <a:r>
              <a:rPr lang="zh-TW" altLang="en-US" dirty="0" smtClean="0"/>
              <a:t>開始，把第一個出問題的節點，的子出問題節點往上調，並把父問題節點成子樹的一部分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58280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1.DFS</a:t>
            </a:r>
            <a:r>
              <a:rPr lang="zh-TW" altLang="en-US" dirty="0" smtClean="0"/>
              <a:t> </a:t>
            </a:r>
            <a:r>
              <a:rPr lang="zh-TW" altLang="en-US" dirty="0"/>
              <a:t>概念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概念</a:t>
            </a:r>
            <a:r>
              <a:rPr lang="en-US" altLang="zh-TW" dirty="0" smtClean="0"/>
              <a:t>:</a:t>
            </a:r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在</a:t>
            </a:r>
            <a:r>
              <a:rPr lang="zh-TW" altLang="en-US" dirty="0" smtClean="0">
                <a:solidFill>
                  <a:srgbClr val="0070C0"/>
                </a:solidFill>
              </a:rPr>
              <a:t>節點</a:t>
            </a:r>
            <a:r>
              <a:rPr lang="zh-TW" altLang="en-US" dirty="0" smtClean="0"/>
              <a:t>中新增 </a:t>
            </a:r>
            <a:r>
              <a:rPr lang="en-US" altLang="zh-TW" dirty="0" smtClean="0">
                <a:solidFill>
                  <a:srgbClr val="0070C0"/>
                </a:solidFill>
              </a:rPr>
              <a:t>state</a:t>
            </a:r>
            <a:r>
              <a:rPr lang="zh-TW" altLang="en-US" dirty="0" smtClean="0"/>
              <a:t>去紀錄是否走過與是否完成 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使用</a:t>
            </a:r>
            <a:r>
              <a:rPr lang="zh-TW" altLang="en-US" dirty="0" smtClean="0">
                <a:solidFill>
                  <a:srgbClr val="FF0000"/>
                </a:solidFill>
              </a:rPr>
              <a:t>遞迴</a:t>
            </a:r>
            <a:r>
              <a:rPr lang="en-US" altLang="zh-TW" dirty="0" smtClean="0"/>
              <a:t>:</a:t>
            </a:r>
            <a:r>
              <a:rPr lang="zh-TW" altLang="en-US" dirty="0" smtClean="0"/>
              <a:t>掃描起點那一列，如果有連接</a:t>
            </a:r>
            <a:r>
              <a:rPr lang="en-US" altLang="zh-TW" dirty="0" smtClean="0"/>
              <a:t>(matrix[NO][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]==1)</a:t>
            </a:r>
            <a:r>
              <a:rPr lang="zh-TW" altLang="en-US" dirty="0" smtClean="0"/>
              <a:t>且沒有被走過，就呼叫他的</a:t>
            </a:r>
            <a:r>
              <a:rPr lang="en-US" altLang="zh-TW" dirty="0" smtClean="0"/>
              <a:t>DFS</a:t>
            </a:r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直到盡頭再做要</a:t>
            </a:r>
            <a:r>
              <a:rPr lang="zh-TW" altLang="en-US" dirty="0"/>
              <a:t>做的</a:t>
            </a:r>
            <a:r>
              <a:rPr lang="zh-TW" altLang="en-US" dirty="0" smtClean="0"/>
              <a:t>事</a:t>
            </a:r>
            <a:r>
              <a:rPr lang="en-US" altLang="zh-TW" dirty="0" smtClean="0"/>
              <a:t>(DFS</a:t>
            </a:r>
            <a:r>
              <a:rPr lang="zh-TW" altLang="en-US" dirty="0" smtClean="0"/>
              <a:t>最遠處</a:t>
            </a:r>
            <a:r>
              <a:rPr lang="en-US" altLang="zh-TW" dirty="0" smtClean="0"/>
              <a:t>)(</a:t>
            </a:r>
            <a:r>
              <a:rPr lang="zh-TW" altLang="en-US" dirty="0" smtClean="0"/>
              <a:t>後做</a:t>
            </a:r>
            <a:r>
              <a:rPr lang="en-US" altLang="zh-TW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62774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1.DFS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047875"/>
            <a:ext cx="60007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73352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2.BFS</a:t>
            </a:r>
            <a:r>
              <a:rPr lang="zh-TW" altLang="en-US" dirty="0" smtClean="0"/>
              <a:t>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1.</a:t>
            </a:r>
            <a:r>
              <a:rPr lang="zh-TW" altLang="en-US" dirty="0" smtClean="0"/>
              <a:t>在</a:t>
            </a:r>
            <a:r>
              <a:rPr lang="zh-TW" altLang="en-US" dirty="0"/>
              <a:t>節點中新增 </a:t>
            </a:r>
            <a:r>
              <a:rPr lang="en-US" altLang="zh-TW" dirty="0"/>
              <a:t>state</a:t>
            </a:r>
            <a:r>
              <a:rPr lang="zh-TW" altLang="en-US" dirty="0"/>
              <a:t>去紀錄是否走過與是否完成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使用</a:t>
            </a:r>
            <a:r>
              <a:rPr lang="en-US" altLang="zh-TW" dirty="0" smtClean="0">
                <a:solidFill>
                  <a:srgbClr val="FF0000"/>
                </a:solidFill>
              </a:rPr>
              <a:t>Queue</a:t>
            </a:r>
            <a:r>
              <a:rPr lang="en-US" altLang="zh-TW" dirty="0" smtClean="0"/>
              <a:t>(</a:t>
            </a:r>
            <a:r>
              <a:rPr lang="zh-TW" altLang="en-US" dirty="0" smtClean="0"/>
              <a:t>不須遞迴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，初始化先把起點加入</a:t>
            </a:r>
            <a:r>
              <a:rPr lang="en-US" altLang="zh-TW" dirty="0" smtClean="0"/>
              <a:t>Queue</a:t>
            </a:r>
          </a:p>
          <a:p>
            <a:pPr marL="0" indent="0">
              <a:buNone/>
            </a:pPr>
            <a:r>
              <a:rPr lang="en-US" altLang="zh-TW" dirty="0" smtClean="0"/>
              <a:t>3.</a:t>
            </a:r>
            <a:r>
              <a:rPr lang="zh-TW" altLang="en-US" dirty="0" smtClean="0"/>
              <a:t>跑迴圈，只要有連接且沒被走過，就放入</a:t>
            </a:r>
            <a:r>
              <a:rPr lang="en-US" altLang="zh-TW" dirty="0" smtClean="0"/>
              <a:t>Queue</a:t>
            </a:r>
            <a:r>
              <a:rPr lang="zh-TW" altLang="en-US" dirty="0" smtClean="0"/>
              <a:t>中，並標上走過，且做要做的事</a:t>
            </a:r>
            <a:r>
              <a:rPr lang="en-US" altLang="zh-TW" dirty="0" smtClean="0"/>
              <a:t>(</a:t>
            </a:r>
            <a:r>
              <a:rPr lang="zh-TW" altLang="en-US" dirty="0" smtClean="0"/>
              <a:t>先做</a:t>
            </a:r>
            <a:r>
              <a:rPr lang="en-US" altLang="zh-TW" dirty="0" smtClean="0"/>
              <a:t>)</a:t>
            </a:r>
            <a:r>
              <a:rPr lang="zh-TW" altLang="en-US" dirty="0" smtClean="0"/>
              <a:t>，</a:t>
            </a:r>
            <a:r>
              <a:rPr lang="zh-TW" altLang="en-US" dirty="0" smtClean="0">
                <a:solidFill>
                  <a:srgbClr val="FF0000"/>
                </a:solidFill>
              </a:rPr>
              <a:t>直到</a:t>
            </a:r>
            <a:r>
              <a:rPr lang="en-US" altLang="zh-TW" dirty="0" smtClean="0">
                <a:solidFill>
                  <a:srgbClr val="FF0000"/>
                </a:solidFill>
              </a:rPr>
              <a:t>Queue</a:t>
            </a:r>
            <a:r>
              <a:rPr lang="zh-TW" altLang="en-US" dirty="0" smtClean="0">
                <a:solidFill>
                  <a:srgbClr val="FF0000"/>
                </a:solidFill>
              </a:rPr>
              <a:t>為空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0007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2.BFS</a:t>
            </a:r>
            <a:endParaRPr lang="zh-TW" alt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0350"/>
            <a:ext cx="8229600" cy="418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9834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3.DFS</a:t>
            </a:r>
            <a:r>
              <a:rPr lang="zh-TW" altLang="en-US" dirty="0" smtClean="0"/>
              <a:t> 應用</a:t>
            </a:r>
            <a:r>
              <a:rPr lang="en-US" altLang="zh-TW" dirty="0" smtClean="0"/>
              <a:t>1.</a:t>
            </a:r>
            <a:r>
              <a:rPr lang="zh-TW" altLang="en-US" dirty="0" smtClean="0"/>
              <a:t>找出</a:t>
            </a:r>
            <a:r>
              <a:rPr lang="en-US" altLang="zh-TW" dirty="0" smtClean="0"/>
              <a:t>connect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節點多記一個 分組編號</a:t>
            </a:r>
            <a:endParaRPr lang="en-US" altLang="zh-TW" dirty="0" smtClean="0"/>
          </a:p>
          <a:p>
            <a:r>
              <a:rPr lang="zh-TW" altLang="en-US" dirty="0" smtClean="0"/>
              <a:t>若</a:t>
            </a:r>
            <a:r>
              <a:rPr lang="en-US" altLang="zh-TW" dirty="0" smtClean="0"/>
              <a:t>DFS</a:t>
            </a:r>
            <a:r>
              <a:rPr lang="zh-TW" altLang="en-US" dirty="0" smtClean="0"/>
              <a:t>走到標記過的</a:t>
            </a:r>
            <a:r>
              <a:rPr lang="en-US" altLang="zh-TW" dirty="0" smtClean="0"/>
              <a:t>&gt;&gt;</a:t>
            </a:r>
            <a:r>
              <a:rPr lang="zh-TW" altLang="en-US" dirty="0" smtClean="0"/>
              <a:t>分組編號</a:t>
            </a:r>
            <a:r>
              <a:rPr lang="en-US" altLang="zh-TW" dirty="0" smtClean="0"/>
              <a:t>++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34" y="3573016"/>
            <a:ext cx="794385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81477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3.DFS</a:t>
            </a:r>
            <a:r>
              <a:rPr lang="zh-TW" altLang="en-US" dirty="0"/>
              <a:t> 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2.DFS</a:t>
            </a:r>
            <a:r>
              <a:rPr lang="zh-TW" altLang="en-US" dirty="0" smtClean="0"/>
              <a:t> 編號 </a:t>
            </a:r>
            <a:r>
              <a:rPr lang="en-US" altLang="zh-TW" dirty="0" smtClean="0"/>
              <a:t>&amp;DFS</a:t>
            </a:r>
            <a:r>
              <a:rPr lang="zh-TW" altLang="en-US" dirty="0" smtClean="0"/>
              <a:t> </a:t>
            </a:r>
            <a:r>
              <a:rPr lang="en-US" altLang="zh-TW" dirty="0" smtClean="0"/>
              <a:t>Tree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*DFS number</a:t>
            </a:r>
            <a:r>
              <a:rPr lang="zh-TW" altLang="en-US" dirty="0" smtClean="0"/>
              <a:t>走過的</a:t>
            </a:r>
            <a:r>
              <a:rPr lang="en-US" altLang="zh-TW" dirty="0" smtClean="0"/>
              <a:t>DFS</a:t>
            </a:r>
            <a:r>
              <a:rPr lang="zh-TW" altLang="en-US" dirty="0" smtClean="0"/>
              <a:t>順便給個</a:t>
            </a:r>
            <a:r>
              <a:rPr lang="en-US" altLang="zh-TW" dirty="0" smtClean="0"/>
              <a:t>ID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*DFS tree</a:t>
            </a:r>
          </a:p>
          <a:p>
            <a:pPr marL="0" indent="0">
              <a:buNone/>
            </a:pPr>
            <a:r>
              <a:rPr lang="zh-TW" altLang="en-US" dirty="0" smtClean="0"/>
              <a:t>如果</a:t>
            </a:r>
            <a:r>
              <a:rPr lang="en-US" altLang="zh-TW" dirty="0" smtClean="0"/>
              <a:t>V</a:t>
            </a:r>
            <a:r>
              <a:rPr lang="zh-TW" altLang="en-US" dirty="0" smtClean="0">
                <a:solidFill>
                  <a:srgbClr val="FF0000"/>
                </a:solidFill>
              </a:rPr>
              <a:t>邊</a:t>
            </a:r>
            <a:r>
              <a:rPr lang="zh-TW" altLang="en-US" dirty="0" smtClean="0"/>
              <a:t>連結的</a:t>
            </a:r>
            <a:r>
              <a:rPr lang="en-US" altLang="zh-TW" dirty="0" smtClean="0"/>
              <a:t>W</a:t>
            </a:r>
            <a:r>
              <a:rPr lang="zh-TW" altLang="en-US" dirty="0" smtClean="0"/>
              <a:t>沒被走過 </a:t>
            </a:r>
            <a:r>
              <a:rPr lang="en-US" altLang="zh-TW" dirty="0" smtClean="0"/>
              <a:t>=&gt;</a:t>
            </a:r>
            <a:r>
              <a:rPr lang="zh-TW" altLang="en-US" dirty="0" smtClean="0">
                <a:solidFill>
                  <a:srgbClr val="FF0000"/>
                </a:solidFill>
              </a:rPr>
              <a:t>邊</a:t>
            </a:r>
            <a:r>
              <a:rPr lang="zh-TW" altLang="en-US" dirty="0" smtClean="0"/>
              <a:t>加入</a:t>
            </a:r>
            <a:r>
              <a:rPr lang="en-US" altLang="zh-TW" dirty="0" smtClean="0"/>
              <a:t>DFS</a:t>
            </a:r>
            <a:r>
              <a:rPr lang="zh-TW" altLang="en-US" dirty="0" smtClean="0"/>
              <a:t> </a:t>
            </a:r>
            <a:r>
              <a:rPr lang="en-US" altLang="zh-TW" dirty="0" smtClean="0"/>
              <a:t>tree</a:t>
            </a:r>
          </a:p>
          <a:p>
            <a:pPr marL="0" indent="0">
              <a:buNone/>
            </a:pPr>
            <a:r>
              <a:rPr lang="en-US" altLang="zh-TW" dirty="0" smtClean="0"/>
              <a:t>W</a:t>
            </a:r>
            <a:r>
              <a:rPr lang="zh-TW" altLang="en-US" dirty="0" smtClean="0"/>
              <a:t>繼續做</a:t>
            </a:r>
            <a:r>
              <a:rPr lang="en-US" altLang="zh-TW" dirty="0" smtClean="0"/>
              <a:t>DFS</a:t>
            </a:r>
            <a:r>
              <a:rPr lang="zh-TW" altLang="en-US" dirty="0" smtClean="0"/>
              <a:t> </a:t>
            </a:r>
            <a:r>
              <a:rPr lang="en-US" altLang="zh-TW" dirty="0" smtClean="0"/>
              <a:t>Tree (</a:t>
            </a:r>
            <a:r>
              <a:rPr lang="zh-TW" altLang="en-US" dirty="0" smtClean="0"/>
              <a:t>等於</a:t>
            </a:r>
            <a:r>
              <a:rPr lang="en-US" altLang="zh-TW" dirty="0" smtClean="0"/>
              <a:t>V</a:t>
            </a:r>
            <a:r>
              <a:rPr lang="zh-TW" altLang="en-US" dirty="0" smtClean="0"/>
              <a:t>的位置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437112"/>
            <a:ext cx="4276725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28513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DFS</a:t>
            </a:r>
            <a:r>
              <a:rPr lang="zh-TW" altLang="en-US" dirty="0" smtClean="0"/>
              <a:t> </a:t>
            </a:r>
            <a:r>
              <a:rPr lang="en-US" altLang="zh-TW" dirty="0" smtClean="0"/>
              <a:t>tree</a:t>
            </a:r>
            <a:r>
              <a:rPr lang="zh-TW" altLang="en-US" dirty="0" smtClean="0"/>
              <a:t>定理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無向圖上的邊，不是在</a:t>
            </a:r>
            <a:r>
              <a:rPr lang="en-US" altLang="zh-TW" dirty="0" smtClean="0"/>
              <a:t>DFS</a:t>
            </a:r>
            <a:r>
              <a:rPr lang="zh-TW" altLang="en-US" dirty="0" smtClean="0"/>
              <a:t> </a:t>
            </a:r>
            <a:r>
              <a:rPr lang="en-US" altLang="zh-TW" dirty="0" smtClean="0"/>
              <a:t>tree</a:t>
            </a:r>
            <a:r>
              <a:rPr lang="zh-TW" altLang="en-US" dirty="0" smtClean="0"/>
              <a:t>的邊集合中，就是表示</a:t>
            </a:r>
            <a:r>
              <a:rPr lang="en-US" altLang="zh-TW" dirty="0" smtClean="0"/>
              <a:t>DFS tree</a:t>
            </a:r>
            <a:r>
              <a:rPr lang="zh-TW" altLang="en-US" dirty="0" smtClean="0"/>
              <a:t>中的祖孫關係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不會有兄弟關係</a:t>
            </a:r>
            <a:r>
              <a:rPr lang="en-US" altLang="zh-TW" dirty="0" smtClean="0">
                <a:sym typeface="Wingdings" panose="05000000000000000000" pitchFamily="2" charset="2"/>
              </a:rPr>
              <a:t>(why</a:t>
            </a:r>
            <a:r>
              <a:rPr lang="zh-TW" altLang="en-US" dirty="0" smtClean="0">
                <a:sym typeface="Wingdings" panose="05000000000000000000" pitchFamily="2" charset="2"/>
              </a:rPr>
              <a:t> 兄弟關係在</a:t>
            </a:r>
            <a:r>
              <a:rPr lang="en-US" altLang="zh-TW" dirty="0" err="1" smtClean="0">
                <a:sym typeface="Wingdings" panose="05000000000000000000" pitchFamily="2" charset="2"/>
              </a:rPr>
              <a:t>DFStree</a:t>
            </a:r>
            <a:r>
              <a:rPr lang="zh-TW" altLang="en-US" dirty="0" smtClean="0">
                <a:sym typeface="Wingdings" panose="05000000000000000000" pitchFamily="2" charset="2"/>
              </a:rPr>
              <a:t>中表示不會有邊直接相接</a:t>
            </a:r>
            <a:r>
              <a:rPr lang="en-US" altLang="zh-TW" dirty="0" smtClean="0">
                <a:sym typeface="Wingdings" panose="05000000000000000000" pitchFamily="2" charset="2"/>
              </a:rPr>
              <a:t>!)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有向圖中，如果</a:t>
            </a:r>
            <a:r>
              <a:rPr lang="en-US" altLang="zh-TW" dirty="0" smtClean="0"/>
              <a:t>A-&gt;B</a:t>
            </a:r>
            <a:r>
              <a:rPr lang="zh-TW" altLang="en-US" dirty="0" smtClean="0"/>
              <a:t>間有邊</a:t>
            </a:r>
            <a:r>
              <a:rPr lang="en-US" altLang="zh-TW" dirty="0" smtClean="0"/>
              <a:t>(A</a:t>
            </a:r>
            <a:r>
              <a:rPr lang="zh-TW" altLang="en-US" dirty="0" smtClean="0"/>
              <a:t>指向</a:t>
            </a:r>
            <a:r>
              <a:rPr lang="en-US" altLang="zh-TW" dirty="0" smtClean="0"/>
              <a:t>B!)</a:t>
            </a:r>
            <a:r>
              <a:rPr lang="zh-TW" altLang="en-US" dirty="0" smtClean="0"/>
              <a:t> 且 </a:t>
            </a:r>
            <a:r>
              <a:rPr lang="en-US" altLang="zh-TW" dirty="0" smtClean="0"/>
              <a:t>DFS</a:t>
            </a:r>
            <a:r>
              <a:rPr lang="zh-TW" altLang="en-US" dirty="0" smtClean="0"/>
              <a:t>編號</a:t>
            </a:r>
            <a:r>
              <a:rPr lang="en-US" altLang="zh-TW" dirty="0" smtClean="0"/>
              <a:t>A</a:t>
            </a:r>
            <a:r>
              <a:rPr lang="zh-TW" altLang="en-US" dirty="0" smtClean="0"/>
              <a:t>比</a:t>
            </a:r>
            <a:r>
              <a:rPr lang="en-US" altLang="zh-TW" dirty="0" smtClean="0"/>
              <a:t>B</a:t>
            </a:r>
            <a:r>
              <a:rPr lang="zh-TW" altLang="en-US" dirty="0"/>
              <a:t>小</a:t>
            </a:r>
            <a:r>
              <a:rPr lang="zh-TW" altLang="en-US" dirty="0" smtClean="0"/>
              <a:t>，則</a:t>
            </a:r>
            <a:r>
              <a:rPr lang="en-US" altLang="zh-TW" dirty="0" smtClean="0"/>
              <a:t>A</a:t>
            </a:r>
            <a:r>
              <a:rPr lang="zh-TW" altLang="en-US" dirty="0" smtClean="0"/>
              <a:t>一定是</a:t>
            </a:r>
            <a:r>
              <a:rPr lang="en-US" altLang="zh-TW" dirty="0" smtClean="0"/>
              <a:t>B</a:t>
            </a:r>
            <a:r>
              <a:rPr lang="zh-TW" altLang="en-US" dirty="0" smtClean="0"/>
              <a:t>的祖先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(why? </a:t>
            </a:r>
            <a:r>
              <a:rPr lang="zh-TW" altLang="en-US" dirty="0" smtClean="0"/>
              <a:t>表示</a:t>
            </a:r>
            <a:r>
              <a:rPr lang="en-US" altLang="zh-TW" dirty="0" smtClean="0"/>
              <a:t>A</a:t>
            </a:r>
            <a:r>
              <a:rPr lang="zh-TW" altLang="en-US" dirty="0" smtClean="0"/>
              <a:t>比</a:t>
            </a:r>
            <a:r>
              <a:rPr lang="en-US" altLang="zh-TW" dirty="0" smtClean="0"/>
              <a:t>B</a:t>
            </a:r>
            <a:r>
              <a:rPr lang="zh-TW" altLang="en-US" dirty="0" smtClean="0"/>
              <a:t>先</a:t>
            </a:r>
            <a:r>
              <a:rPr lang="en-US" altLang="zh-TW" dirty="0" smtClean="0"/>
              <a:t>DFS</a:t>
            </a:r>
            <a:r>
              <a:rPr lang="zh-TW" altLang="en-US" dirty="0" smtClean="0"/>
              <a:t>到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212976"/>
            <a:ext cx="1680220" cy="111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58317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38138"/>
          </a:xfrm>
        </p:spPr>
        <p:txBody>
          <a:bodyPr/>
          <a:lstStyle/>
          <a:p>
            <a:r>
              <a:rPr lang="zh-TW" altLang="en-US" dirty="0"/>
              <a:t>四種有向圖的邊</a:t>
            </a:r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668656"/>
              </p:ext>
            </p:extLst>
          </p:nvPr>
        </p:nvGraphicFramePr>
        <p:xfrm>
          <a:off x="457200" y="1600200"/>
          <a:ext cx="8229600" cy="3196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1065651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rgbClr val="00B0F0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有祖孫關係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沒有祖孫關係</a:t>
                      </a:r>
                    </a:p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106565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DFS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number</a:t>
                      </a:r>
                    </a:p>
                    <a:p>
                      <a:r>
                        <a:rPr lang="zh-TW" altLang="en-US" dirty="0" smtClean="0"/>
                        <a:t>大</a:t>
                      </a:r>
                      <a:r>
                        <a:rPr lang="en-US" altLang="zh-TW" dirty="0" smtClean="0"/>
                        <a:t>=&gt;</a:t>
                      </a:r>
                      <a:r>
                        <a:rPr lang="zh-TW" altLang="en-US" dirty="0" smtClean="0"/>
                        <a:t>小</a:t>
                      </a:r>
                      <a:endParaRPr lang="en-US" altLang="zh-TW" dirty="0" smtClean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Back</a:t>
                      </a:r>
                      <a:r>
                        <a:rPr lang="en-US" altLang="zh-TW" baseline="0" dirty="0" smtClean="0">
                          <a:solidFill>
                            <a:schemeClr val="tx1"/>
                          </a:solidFill>
                        </a:rPr>
                        <a:t>ward Edge</a:t>
                      </a:r>
                    </a:p>
                    <a:p>
                      <a:r>
                        <a:rPr lang="en-US" altLang="zh-TW" baseline="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baseline="0" dirty="0" smtClean="0">
                          <a:solidFill>
                            <a:schemeClr val="tx1"/>
                          </a:solidFill>
                        </a:rPr>
                        <a:t>孫 到 祖</a:t>
                      </a:r>
                      <a:r>
                        <a:rPr lang="en-US" altLang="zh-TW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Cross Edge</a:t>
                      </a:r>
                    </a:p>
                    <a:p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兄弟、叔姪</a:t>
                      </a:r>
                      <a:r>
                        <a:rPr lang="en-US" altLang="zh-TW" dirty="0" smtClean="0"/>
                        <a:t>)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1065651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DFS</a:t>
                      </a:r>
                      <a:r>
                        <a:rPr lang="zh-TW" altLang="en-US" dirty="0" smtClean="0"/>
                        <a:t> </a:t>
                      </a:r>
                      <a:r>
                        <a:rPr lang="en-US" altLang="zh-TW" dirty="0" smtClean="0"/>
                        <a:t>number</a:t>
                      </a:r>
                    </a:p>
                    <a:p>
                      <a:r>
                        <a:rPr lang="zh-TW" altLang="en-US" dirty="0" smtClean="0"/>
                        <a:t>小</a:t>
                      </a:r>
                      <a:r>
                        <a:rPr lang="en-US" altLang="zh-TW" dirty="0" smtClean="0"/>
                        <a:t>=&gt;</a:t>
                      </a:r>
                      <a:r>
                        <a:rPr lang="zh-TW" altLang="en-US" dirty="0" smtClean="0"/>
                        <a:t>大</a:t>
                      </a:r>
                      <a:endParaRPr lang="en-US" altLang="zh-TW" dirty="0" smtClean="0"/>
                    </a:p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Tree Edge(in DFS</a:t>
                      </a:r>
                      <a:r>
                        <a:rPr lang="zh-TW" altLang="en-US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Tree)</a:t>
                      </a:r>
                      <a:endParaRPr lang="zh-TW" altLang="en-US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altLang="zh-TW" dirty="0" smtClean="0"/>
                        <a:t>(</a:t>
                      </a:r>
                      <a:r>
                        <a:rPr lang="zh-TW" altLang="en-US" dirty="0" smtClean="0"/>
                        <a:t>父 到 子</a:t>
                      </a:r>
                      <a:r>
                        <a:rPr lang="en-US" altLang="zh-TW" dirty="0" smtClean="0"/>
                        <a:t>)</a:t>
                      </a:r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For</a:t>
                      </a:r>
                      <a:r>
                        <a:rPr lang="en-US" altLang="zh-TW" baseline="0" dirty="0" smtClean="0"/>
                        <a:t>ward Edge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539552" y="4941168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無向圖 退化成 兩種 </a:t>
            </a:r>
            <a:r>
              <a:rPr lang="en-US" altLang="zh-TW" dirty="0" smtClean="0"/>
              <a:t>(</a:t>
            </a:r>
            <a:r>
              <a:rPr lang="zh-TW" altLang="en-US" dirty="0" smtClean="0"/>
              <a:t>有無祖孫關係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                      只要有孫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祖 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有</a:t>
            </a:r>
            <a:r>
              <a:rPr lang="en-US" altLang="zh-TW" smtClean="0">
                <a:sym typeface="Wingdings" panose="05000000000000000000" pitchFamily="2" charset="2"/>
              </a:rPr>
              <a:t>cycle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5445224"/>
            <a:ext cx="5619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2559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最短路徑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無權重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有權重、無</a:t>
            </a:r>
            <a:r>
              <a:rPr lang="en-US" altLang="zh-TW" dirty="0" smtClean="0"/>
              <a:t>cycle</a:t>
            </a:r>
          </a:p>
          <a:p>
            <a:r>
              <a:rPr lang="en-US" altLang="zh-TW" dirty="0" smtClean="0"/>
              <a:t>3.</a:t>
            </a:r>
            <a:r>
              <a:rPr lang="zh-TW" altLang="en-US" dirty="0"/>
              <a:t>有權重</a:t>
            </a:r>
            <a:r>
              <a:rPr lang="zh-TW" altLang="en-US" dirty="0" smtClean="0"/>
              <a:t>、有</a:t>
            </a:r>
            <a:r>
              <a:rPr lang="en-US" altLang="zh-TW" dirty="0" smtClean="0"/>
              <a:t>cycle</a:t>
            </a:r>
            <a:r>
              <a:rPr lang="zh-TW" altLang="en-US" dirty="0" smtClean="0"/>
              <a:t>、無負權重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06170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最短路徑</a:t>
            </a:r>
            <a:r>
              <a:rPr lang="en-US" altLang="zh-TW" dirty="0" smtClean="0"/>
              <a:t>--</a:t>
            </a:r>
            <a:r>
              <a:rPr lang="zh-TW" altLang="en-US" dirty="0" smtClean="0"/>
              <a:t>無權</a:t>
            </a:r>
            <a:r>
              <a:rPr lang="zh-TW" altLang="en-US" dirty="0"/>
              <a:t>重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BFS</a:t>
            </a:r>
            <a:r>
              <a:rPr lang="zh-TW" altLang="en-US" dirty="0" smtClean="0"/>
              <a:t>就可以解決</a:t>
            </a:r>
            <a:r>
              <a:rPr lang="en-US" altLang="zh-TW" dirty="0" smtClean="0"/>
              <a:t>!</a:t>
            </a:r>
            <a:r>
              <a:rPr lang="zh-TW" altLang="en-US" dirty="0" smtClean="0"/>
              <a:t>  </a:t>
            </a:r>
            <a:r>
              <a:rPr lang="en-US" altLang="zh-TW" dirty="0" smtClean="0"/>
              <a:t>O(|V|+|E|)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08542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示意圖</a:t>
            </a:r>
            <a:r>
              <a:rPr lang="en-US" altLang="zh-TW" dirty="0" smtClean="0"/>
              <a:t>1-</a:t>
            </a:r>
            <a:r>
              <a:rPr lang="zh-TW" altLang="en-US" dirty="0" smtClean="0"/>
              <a:t>高度面</a:t>
            </a:r>
            <a:endParaRPr lang="zh-TW" alt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916832"/>
            <a:ext cx="781050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19643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最短</a:t>
            </a:r>
            <a:r>
              <a:rPr lang="zh-TW" altLang="en-US" dirty="0" smtClean="0"/>
              <a:t>路徑</a:t>
            </a:r>
            <a:r>
              <a:rPr lang="en-US" altLang="zh-TW" dirty="0" smtClean="0"/>
              <a:t>—</a:t>
            </a:r>
            <a:r>
              <a:rPr lang="zh-TW" altLang="en-US" dirty="0" smtClean="0"/>
              <a:t>有權重、無</a:t>
            </a:r>
            <a:r>
              <a:rPr lang="en-US" altLang="zh-TW" dirty="0" smtClean="0"/>
              <a:t>CYCLE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先使用</a:t>
            </a:r>
            <a:r>
              <a:rPr lang="en-US" altLang="zh-TW" dirty="0" smtClean="0"/>
              <a:t>Topological sorting</a:t>
            </a:r>
          </a:p>
          <a:p>
            <a:r>
              <a:rPr lang="zh-TW" altLang="en-US" dirty="0" smtClean="0"/>
              <a:t>依</a:t>
            </a:r>
            <a:r>
              <a:rPr lang="en-US" altLang="zh-TW" dirty="0"/>
              <a:t>Topological </a:t>
            </a:r>
            <a:r>
              <a:rPr lang="en-US" altLang="zh-TW" dirty="0" smtClean="0"/>
              <a:t>sorting</a:t>
            </a:r>
            <a:r>
              <a:rPr lang="zh-TW" altLang="en-US" dirty="0" smtClean="0"/>
              <a:t>順序，每回合計算那點的最短路徑，</a:t>
            </a:r>
            <a:r>
              <a:rPr lang="en-US" altLang="zh-TW" dirty="0" smtClean="0"/>
              <a:t>MIN{</a:t>
            </a:r>
            <a:r>
              <a:rPr lang="zh-TW" altLang="en-US" dirty="0" smtClean="0"/>
              <a:t>所有指向的點</a:t>
            </a:r>
            <a:r>
              <a:rPr lang="en-US" altLang="zh-TW" dirty="0" smtClean="0"/>
              <a:t>+</a:t>
            </a:r>
            <a:r>
              <a:rPr lang="zh-TW" altLang="en-US" dirty="0" smtClean="0"/>
              <a:t>路徑</a:t>
            </a:r>
            <a:r>
              <a:rPr lang="en-US" altLang="zh-TW" dirty="0" smtClean="0"/>
              <a:t>}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WHY?</a:t>
            </a:r>
            <a:r>
              <a:rPr lang="zh-TW" altLang="en-US" dirty="0" smtClean="0"/>
              <a:t>保證在運算</a:t>
            </a:r>
            <a:r>
              <a:rPr lang="en-US" altLang="zh-TW" dirty="0" smtClean="0"/>
              <a:t>A</a:t>
            </a:r>
            <a:r>
              <a:rPr lang="zh-TW" altLang="en-US" dirty="0" smtClean="0"/>
              <a:t>點最短路徑時，到</a:t>
            </a:r>
            <a:r>
              <a:rPr lang="en-US" altLang="zh-TW" dirty="0" smtClean="0"/>
              <a:t>A</a:t>
            </a:r>
            <a:r>
              <a:rPr lang="zh-TW" altLang="en-US" dirty="0" smtClean="0"/>
              <a:t>之前的所有路徑都被計算完畢了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O(|E|+|V|)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395199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Topological </a:t>
            </a:r>
            <a:r>
              <a:rPr lang="en-US" altLang="zh-TW" dirty="0" smtClean="0"/>
              <a:t>sorting—</a:t>
            </a:r>
            <a:r>
              <a:rPr lang="zh-TW" altLang="en-US" dirty="0" smtClean="0"/>
              <a:t>概念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如果</a:t>
            </a:r>
            <a:r>
              <a:rPr lang="en-US" altLang="zh-TW" dirty="0" smtClean="0"/>
              <a:t>A</a:t>
            </a:r>
            <a:r>
              <a:rPr lang="zh-TW" altLang="en-US" dirty="0" smtClean="0"/>
              <a:t>指向</a:t>
            </a:r>
            <a:r>
              <a:rPr lang="en-US" altLang="zh-TW" dirty="0" smtClean="0"/>
              <a:t>B</a:t>
            </a:r>
            <a:r>
              <a:rPr lang="zh-TW" altLang="en-US" dirty="0" smtClean="0"/>
              <a:t>，則</a:t>
            </a:r>
            <a:r>
              <a:rPr lang="en-US" altLang="zh-TW" dirty="0" smtClean="0"/>
              <a:t>A</a:t>
            </a:r>
            <a:r>
              <a:rPr lang="zh-TW" altLang="en-US" dirty="0" smtClean="0"/>
              <a:t>一定排在</a:t>
            </a:r>
            <a:r>
              <a:rPr lang="en-US" altLang="zh-TW" dirty="0" smtClean="0"/>
              <a:t>B</a:t>
            </a:r>
            <a:r>
              <a:rPr lang="zh-TW" altLang="en-US" dirty="0" smtClean="0"/>
              <a:t>前面</a:t>
            </a:r>
            <a:endParaRPr lang="en-US" altLang="zh-TW" dirty="0" smtClean="0"/>
          </a:p>
          <a:p>
            <a:r>
              <a:rPr lang="zh-TW" altLang="en-US" dirty="0" smtClean="0"/>
              <a:t>很貼切的例子</a:t>
            </a:r>
            <a:r>
              <a:rPr lang="en-US" altLang="zh-TW" dirty="0" smtClean="0"/>
              <a:t>:</a:t>
            </a:r>
            <a:r>
              <a:rPr lang="zh-TW" altLang="en-US" dirty="0" smtClean="0"/>
              <a:t>表達先後修課關係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sz="1800" dirty="0"/>
              <a:t>如</a:t>
            </a:r>
            <a:r>
              <a:rPr lang="en-US" altLang="zh-TW" sz="1800" dirty="0"/>
              <a:t>:</a:t>
            </a:r>
            <a:r>
              <a:rPr lang="zh-TW" altLang="en-US" sz="1800" dirty="0" smtClean="0"/>
              <a:t>經濟學原理是個體經濟學的先修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sz="1800" dirty="0" smtClean="0"/>
              <a:t>則你修課順序一定是經原在個經前，而初級會計學在哪對這兩點就不重要</a:t>
            </a:r>
            <a:endParaRPr lang="en-US" altLang="zh-TW" sz="1800" dirty="0" smtClean="0"/>
          </a:p>
          <a:p>
            <a:pPr marL="0" indent="0">
              <a:buNone/>
            </a:pPr>
            <a:r>
              <a:rPr lang="zh-TW" altLang="en-US" dirty="0" smtClean="0"/>
              <a:t>*不可以有</a:t>
            </a:r>
            <a:r>
              <a:rPr lang="en-US" altLang="zh-TW" dirty="0" smtClean="0"/>
              <a:t>cycle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5395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Topological </a:t>
            </a:r>
            <a:r>
              <a:rPr lang="en-US" altLang="zh-TW" dirty="0" smtClean="0"/>
              <a:t>sorting-</a:t>
            </a:r>
            <a:r>
              <a:rPr lang="zh-TW" altLang="en-US" dirty="0" smtClean="0"/>
              <a:t>演算法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概念</a:t>
            </a:r>
            <a:r>
              <a:rPr lang="en-US" altLang="zh-TW" dirty="0" smtClean="0"/>
              <a:t>:</a:t>
            </a:r>
            <a:r>
              <a:rPr lang="zh-TW" altLang="en-US" dirty="0" smtClean="0"/>
              <a:t>類似名人、送禮問題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每回合先把</a:t>
            </a:r>
            <a:r>
              <a:rPr lang="en-US" altLang="zh-TW" dirty="0" smtClean="0"/>
              <a:t>0 </a:t>
            </a:r>
            <a:r>
              <a:rPr lang="en-US" altLang="zh-TW" dirty="0" err="1" smtClean="0"/>
              <a:t>indegree</a:t>
            </a:r>
            <a:r>
              <a:rPr lang="zh-TW" altLang="en-US" dirty="0" smtClean="0"/>
              <a:t>者放入答案，然後修改它們指向的點的</a:t>
            </a:r>
            <a:r>
              <a:rPr lang="en-US" altLang="zh-TW" dirty="0" smtClean="0"/>
              <a:t>in</a:t>
            </a:r>
            <a:r>
              <a:rPr lang="zh-TW" altLang="en-US" dirty="0" smtClean="0"/>
              <a:t>               </a:t>
            </a:r>
            <a:r>
              <a:rPr lang="en-US" altLang="zh-TW" dirty="0" smtClean="0"/>
              <a:t>O(v^2)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改良</a:t>
            </a:r>
            <a:r>
              <a:rPr lang="en-US" altLang="zh-TW" dirty="0" smtClean="0"/>
              <a:t>:</a:t>
            </a:r>
            <a:r>
              <a:rPr lang="zh-TW" altLang="en-US" dirty="0" smtClean="0"/>
              <a:t>除了一開始掃描所有點之外，之後只在修改</a:t>
            </a:r>
            <a:r>
              <a:rPr lang="en-US" altLang="zh-TW" dirty="0" smtClean="0"/>
              <a:t>in</a:t>
            </a:r>
            <a:r>
              <a:rPr lang="zh-TW" altLang="en-US" dirty="0" smtClean="0"/>
              <a:t>時檢查它是否為</a:t>
            </a:r>
            <a:r>
              <a:rPr lang="en-US" altLang="zh-TW" dirty="0" smtClean="0"/>
              <a:t>0</a:t>
            </a:r>
            <a:r>
              <a:rPr lang="zh-TW" altLang="en-US" dirty="0" smtClean="0"/>
              <a:t>，</a:t>
            </a:r>
            <a:r>
              <a:rPr lang="en-US" altLang="zh-TW" dirty="0" smtClean="0"/>
              <a:t>(</a:t>
            </a:r>
            <a:r>
              <a:rPr lang="zh-TW" altLang="en-US" dirty="0" smtClean="0"/>
              <a:t>建立一個</a:t>
            </a:r>
            <a:r>
              <a:rPr lang="en-US" altLang="zh-TW" dirty="0" smtClean="0"/>
              <a:t>Queue</a:t>
            </a:r>
            <a:r>
              <a:rPr lang="zh-TW" altLang="en-US" dirty="0" smtClean="0"/>
              <a:t>來</a:t>
            </a:r>
            <a:r>
              <a:rPr lang="en-US" altLang="zh-TW" dirty="0" smtClean="0"/>
              <a:t>maintain</a:t>
            </a:r>
            <a:r>
              <a:rPr lang="zh-TW" altLang="en-US" dirty="0" smtClean="0"/>
              <a:t>每回合</a:t>
            </a:r>
            <a:r>
              <a:rPr lang="en-US" altLang="zh-TW" dirty="0" smtClean="0"/>
              <a:t>in</a:t>
            </a:r>
            <a:r>
              <a:rPr lang="zh-TW" altLang="en-US" dirty="0" smtClean="0"/>
              <a:t>為零的點</a:t>
            </a:r>
            <a:r>
              <a:rPr lang="en-US" altLang="zh-TW" dirty="0" smtClean="0"/>
              <a:t>)</a:t>
            </a:r>
            <a:r>
              <a:rPr lang="zh-TW" altLang="en-US" dirty="0" smtClean="0"/>
              <a:t>     </a:t>
            </a:r>
            <a:r>
              <a:rPr lang="en-US" altLang="zh-TW" dirty="0" smtClean="0"/>
              <a:t>O(|V|+|E|)</a:t>
            </a:r>
          </a:p>
        </p:txBody>
      </p:sp>
    </p:spTree>
    <p:extLst>
      <p:ext uri="{BB962C8B-B14F-4D97-AF65-F5344CB8AC3E}">
        <p14:creationId xmlns:p14="http://schemas.microsoft.com/office/powerpoint/2010/main" val="27963511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Topological sorting-</a:t>
            </a:r>
            <a:r>
              <a:rPr lang="zh-TW" altLang="en-US" dirty="0"/>
              <a:t>演算法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84" y="1600200"/>
            <a:ext cx="6432031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63752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最短路徑</a:t>
            </a:r>
            <a:r>
              <a:rPr lang="en-US" altLang="zh-TW" dirty="0" smtClean="0"/>
              <a:t>--</a:t>
            </a:r>
            <a:r>
              <a:rPr lang="zh-TW" altLang="en-US" dirty="0"/>
              <a:t>有權重、有</a:t>
            </a:r>
            <a:r>
              <a:rPr lang="en-US" altLang="zh-TW" dirty="0"/>
              <a:t>cycle</a:t>
            </a:r>
            <a:r>
              <a:rPr lang="zh-TW" altLang="en-US" dirty="0"/>
              <a:t>、無負權重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TW" dirty="0" smtClean="0"/>
              <a:t>(</a:t>
            </a:r>
            <a:r>
              <a:rPr lang="en-US" altLang="zh-TW" b="1" dirty="0"/>
              <a:t>Dijkstra's algorithm</a:t>
            </a:r>
            <a:r>
              <a:rPr lang="en-US" altLang="zh-TW" dirty="0" smtClean="0"/>
              <a:t>)</a:t>
            </a:r>
          </a:p>
          <a:p>
            <a:pPr marL="0" indent="0">
              <a:buNone/>
            </a:pPr>
            <a:r>
              <a:rPr lang="en-US" altLang="zh-TW" dirty="0" smtClean="0"/>
              <a:t>1</a:t>
            </a:r>
            <a:r>
              <a:rPr lang="en-US" altLang="zh-TW" dirty="0"/>
              <a:t>.</a:t>
            </a:r>
            <a:r>
              <a:rPr lang="zh-TW" altLang="en-US" dirty="0"/>
              <a:t>將起點最短設為零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2.</a:t>
            </a:r>
            <a:r>
              <a:rPr lang="zh-TW" altLang="en-US" dirty="0"/>
              <a:t>運算相鄰點的距離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直到所有點都成為目標</a:t>
            </a:r>
            <a:r>
              <a:rPr lang="zh-TW" altLang="en-US" dirty="0" smtClean="0"/>
              <a:t>過</a:t>
            </a:r>
            <a:r>
              <a:rPr lang="en-US" altLang="zh-TW" dirty="0" smtClean="0"/>
              <a:t>: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/>
              <a:t>*</a:t>
            </a:r>
            <a:r>
              <a:rPr lang="en-US" altLang="zh-TW" dirty="0"/>
              <a:t>3.</a:t>
            </a:r>
            <a:r>
              <a:rPr lang="zh-TW" altLang="en-US" dirty="0"/>
              <a:t>選最短者為下一目標</a:t>
            </a:r>
            <a:r>
              <a:rPr lang="en-US" altLang="zh-TW" dirty="0"/>
              <a:t>(</a:t>
            </a:r>
            <a:r>
              <a:rPr lang="zh-TW" altLang="en-US" dirty="0"/>
              <a:t>最短距離就確定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zh-TW" altLang="en-US" dirty="0"/>
              <a:t>*</a:t>
            </a:r>
            <a:r>
              <a:rPr lang="en-US" altLang="zh-TW" dirty="0"/>
              <a:t>4.</a:t>
            </a:r>
            <a:r>
              <a:rPr lang="zh-TW" altLang="en-US" dirty="0"/>
              <a:t>目標再算相鄰點，如果有更短到之前的相鄰點就</a:t>
            </a:r>
            <a:r>
              <a:rPr lang="zh-TW" altLang="en-US" dirty="0" smtClean="0"/>
              <a:t>取代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O(|E|</a:t>
            </a:r>
            <a:r>
              <a:rPr lang="zh-TW" altLang="en-US" dirty="0" smtClean="0"/>
              <a:t>*</a:t>
            </a:r>
            <a:r>
              <a:rPr lang="en-US" altLang="zh-TW" dirty="0" err="1" smtClean="0"/>
              <a:t>log|V</a:t>
            </a:r>
            <a:r>
              <a:rPr lang="en-US" altLang="zh-TW" dirty="0" smtClean="0"/>
              <a:t>|)</a:t>
            </a:r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80173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All Pair shortest path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r>
              <a:rPr lang="zh-TW" altLang="en-US" dirty="0" smtClean="0"/>
              <a:t>*</a:t>
            </a:r>
            <a:r>
              <a:rPr lang="en-US" altLang="zh-TW" dirty="0" smtClean="0"/>
              <a:t>K</a:t>
            </a:r>
            <a:r>
              <a:rPr lang="zh-TW" altLang="en-US" dirty="0" smtClean="0"/>
              <a:t>表示走幾次，</a:t>
            </a:r>
            <a:r>
              <a:rPr lang="en-US" altLang="zh-TW" dirty="0" err="1" smtClean="0"/>
              <a:t>i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</a:t>
            </a:r>
            <a:r>
              <a:rPr lang="zh-TW" altLang="en-US" dirty="0" smtClean="0"/>
              <a:t>表示兩個點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*其中上式表示</a:t>
            </a:r>
            <a:r>
              <a:rPr lang="en-US" altLang="zh-TW" dirty="0" err="1" smtClean="0"/>
              <a:t>i</a:t>
            </a:r>
            <a:r>
              <a:rPr lang="zh-TW" altLang="en-US" dirty="0" smtClean="0"/>
              <a:t>直接通向</a:t>
            </a:r>
            <a:r>
              <a:rPr lang="en-US" altLang="zh-TW" dirty="0" smtClean="0"/>
              <a:t>j</a:t>
            </a:r>
          </a:p>
          <a:p>
            <a:pPr marL="0" indent="0">
              <a:buNone/>
            </a:pPr>
            <a:r>
              <a:rPr lang="zh-TW" altLang="en-US" dirty="0"/>
              <a:t>下</a:t>
            </a:r>
            <a:r>
              <a:rPr lang="zh-TW" altLang="en-US" dirty="0" smtClean="0"/>
              <a:t>式表示</a:t>
            </a:r>
            <a:r>
              <a:rPr lang="en-US" altLang="zh-TW" dirty="0" err="1" smtClean="0"/>
              <a:t>i</a:t>
            </a:r>
            <a:r>
              <a:rPr lang="zh-TW" altLang="en-US" dirty="0" smtClean="0"/>
              <a:t>、</a:t>
            </a:r>
            <a:r>
              <a:rPr lang="en-US" altLang="zh-TW" dirty="0" smtClean="0"/>
              <a:t>j</a:t>
            </a:r>
            <a:r>
              <a:rPr lang="zh-TW" altLang="en-US" dirty="0" smtClean="0"/>
              <a:t>間經過</a:t>
            </a:r>
            <a:r>
              <a:rPr lang="en-US" altLang="zh-TW" dirty="0" smtClean="0"/>
              <a:t>k</a:t>
            </a:r>
            <a:r>
              <a:rPr lang="zh-TW" altLang="en-US" dirty="0" smtClean="0"/>
              <a:t>點才相通</a:t>
            </a:r>
            <a:r>
              <a:rPr lang="en-US" altLang="zh-TW" dirty="0" smtClean="0"/>
              <a:t> </a:t>
            </a:r>
          </a:p>
          <a:p>
            <a:pPr marL="0" indent="0">
              <a:buNone/>
            </a:pPr>
            <a:r>
              <a:rPr lang="zh-TW" altLang="en-US" dirty="0" smtClean="0"/>
              <a:t>*如果要得到</a:t>
            </a:r>
            <a:r>
              <a:rPr lang="en-US" altLang="zh-TW" dirty="0" smtClean="0"/>
              <a:t>N</a:t>
            </a:r>
            <a:r>
              <a:rPr lang="zh-TW" altLang="en-US" dirty="0" smtClean="0"/>
              <a:t>個點最短路徑，</a:t>
            </a:r>
            <a:r>
              <a:rPr lang="en-US" altLang="zh-TW" dirty="0" smtClean="0"/>
              <a:t>K</a:t>
            </a:r>
            <a:r>
              <a:rPr lang="zh-TW" altLang="en-US" dirty="0" smtClean="0"/>
              <a:t>值就要算到</a:t>
            </a:r>
            <a:r>
              <a:rPr lang="en-US" altLang="zh-TW" dirty="0" smtClean="0"/>
              <a:t>N</a:t>
            </a:r>
          </a:p>
          <a:p>
            <a:endParaRPr lang="zh-TW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54673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6223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All Pair shortest </a:t>
            </a:r>
            <a:r>
              <a:rPr lang="en-US" altLang="zh-TW" dirty="0" smtClean="0"/>
              <a:t>path—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60848"/>
            <a:ext cx="5475113" cy="384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10946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最小生成樹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圖</a:t>
            </a:r>
            <a:r>
              <a:rPr lang="en-US" altLang="zh-TW" dirty="0" smtClean="0"/>
              <a:t>-&gt;</a:t>
            </a:r>
            <a:r>
              <a:rPr lang="zh-TW" altLang="en-US" dirty="0" smtClean="0"/>
              <a:t>樹，且權重和最小</a:t>
            </a:r>
            <a:endParaRPr lang="en-US" altLang="zh-TW" dirty="0" smtClean="0"/>
          </a:p>
          <a:p>
            <a:r>
              <a:rPr lang="en-US" altLang="zh-TW" dirty="0"/>
              <a:t>1. Prim’s </a:t>
            </a:r>
            <a:r>
              <a:rPr lang="en-US" altLang="zh-TW" dirty="0" smtClean="0"/>
              <a:t>Algorithm</a:t>
            </a:r>
          </a:p>
          <a:p>
            <a:r>
              <a:rPr lang="en-US" altLang="zh-TW" dirty="0"/>
              <a:t>2. </a:t>
            </a:r>
            <a:r>
              <a:rPr lang="en-US" altLang="zh-TW" dirty="0" err="1"/>
              <a:t>Kruskal’s</a:t>
            </a:r>
            <a:r>
              <a:rPr lang="en-US" altLang="zh-TW" dirty="0"/>
              <a:t> Algorithm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/>
              <a:t>都</a:t>
            </a:r>
            <a:r>
              <a:rPr lang="zh-TW" altLang="en-US" dirty="0" smtClean="0"/>
              <a:t>是</a:t>
            </a:r>
            <a:r>
              <a:rPr lang="en-US" altLang="zh-TW" dirty="0" smtClean="0"/>
              <a:t>greedy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816986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Prim’s </a:t>
            </a:r>
            <a:r>
              <a:rPr lang="en-US" altLang="zh-TW" dirty="0" smtClean="0"/>
              <a:t>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每回合挑新的相鄰並且最短權重</a:t>
            </a:r>
            <a:r>
              <a:rPr lang="zh-TW" altLang="en-US" dirty="0"/>
              <a:t>的點</a:t>
            </a:r>
          </a:p>
          <a:p>
            <a:pPr marL="0" indent="0">
              <a:buNone/>
            </a:pPr>
            <a:r>
              <a:rPr lang="zh-TW" altLang="en-US" dirty="0" smtClean="0"/>
              <a:t>加進樹集合中，直到所有點都被挑過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708920"/>
            <a:ext cx="5040560" cy="3771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9653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Kruskal’s</a:t>
            </a:r>
            <a:r>
              <a:rPr lang="en-US" altLang="zh-TW" dirty="0"/>
              <a:t> Algorithm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每回合挑最短的邊加入，並且注意不能形成</a:t>
            </a:r>
            <a:r>
              <a:rPr lang="en-US" altLang="zh-TW" dirty="0" smtClean="0"/>
              <a:t>cycle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4606479" cy="306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393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3592</Words>
  <Application>Microsoft Office PowerPoint</Application>
  <PresentationFormat>如螢幕大小 (4:3)</PresentationFormat>
  <Paragraphs>541</Paragraphs>
  <Slides>104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104</vt:i4>
      </vt:variant>
    </vt:vector>
  </HeadingPairs>
  <TitlesOfParts>
    <vt:vector size="105" baseType="lpstr">
      <vt:lpstr>Office 佈景主題</vt:lpstr>
      <vt:lpstr>演算法期中筆記</vt:lpstr>
      <vt:lpstr>演算法設計</vt:lpstr>
      <vt:lpstr>AVL Tree</vt:lpstr>
      <vt:lpstr>順序問題-示意圖</vt:lpstr>
      <vt:lpstr>AVL 演算法</vt:lpstr>
      <vt:lpstr>3Case-示意圖</vt:lpstr>
      <vt:lpstr>AVL 演算法-2</vt:lpstr>
      <vt:lpstr>AVL 演算法-3 LL &amp; RR</vt:lpstr>
      <vt:lpstr>示意圖1-高度面</vt:lpstr>
      <vt:lpstr>示意圖2-大小面</vt:lpstr>
      <vt:lpstr>AVL 演算法-4 LR &amp; RL</vt:lpstr>
      <vt:lpstr>AVL演算法-5 時間複雜度</vt:lpstr>
      <vt:lpstr>Evaluation polynomials</vt:lpstr>
      <vt:lpstr>Evaluation polynomials-2</vt:lpstr>
      <vt:lpstr>Evaluation polynomials-3</vt:lpstr>
      <vt:lpstr>示意圖</vt:lpstr>
      <vt:lpstr>Find 1-1 mapping</vt:lpstr>
      <vt:lpstr>Find 1-1 mapping-2</vt:lpstr>
      <vt:lpstr>Find 1-1 mapping-3</vt:lpstr>
      <vt:lpstr>演算法流程圖</vt:lpstr>
      <vt:lpstr>名人問題</vt:lpstr>
      <vt:lpstr>名人問題—演算法</vt:lpstr>
      <vt:lpstr>名人問題—演算法</vt:lpstr>
      <vt:lpstr>名人問題-統整</vt:lpstr>
      <vt:lpstr>Skyline problem</vt:lpstr>
      <vt:lpstr>Skyline problem</vt:lpstr>
      <vt:lpstr>Skyline problem</vt:lpstr>
      <vt:lpstr>示意圖</vt:lpstr>
      <vt:lpstr>Skyline problem求時間複雜度</vt:lpstr>
      <vt:lpstr>補充-Merge Sort的精神</vt:lpstr>
      <vt:lpstr>補充-Merge Sort的精神-2</vt:lpstr>
      <vt:lpstr>Binary Tree的平衡係數</vt:lpstr>
      <vt:lpstr>最大連續子序列(consecutive sequence)</vt:lpstr>
      <vt:lpstr>最大連續子序列—示意圖</vt:lpstr>
      <vt:lpstr>最大連續子序列—統整</vt:lpstr>
      <vt:lpstr>背包問題</vt:lpstr>
      <vt:lpstr>背包問題--數學歸納法</vt:lpstr>
      <vt:lpstr>背包問題—Dynamic Programming</vt:lpstr>
      <vt:lpstr>背包問題—回到例題</vt:lpstr>
      <vt:lpstr>背包問題—演算法</vt:lpstr>
      <vt:lpstr>總結流程</vt:lpstr>
      <vt:lpstr>Binary Search相關</vt:lpstr>
      <vt:lpstr> Cyclic sequence找最小值 </vt:lpstr>
      <vt:lpstr> Special binary search </vt:lpstr>
      <vt:lpstr>未知長度的binary search</vt:lpstr>
      <vt:lpstr>結巴問題—找重複最多子序列-1</vt:lpstr>
      <vt:lpstr>結巴問題—找重複最多子序列-2</vt:lpstr>
      <vt:lpstr>Bisecton求根</vt:lpstr>
      <vt:lpstr>Bisecton求根</vt:lpstr>
      <vt:lpstr>內插法調整binary search(interpolation)</vt:lpstr>
      <vt:lpstr>內插法調整binary search-2</vt:lpstr>
      <vt:lpstr>基本sort</vt:lpstr>
      <vt:lpstr>Bucket &amp; Radix</vt:lpstr>
      <vt:lpstr>補充 MSD (由大位數開始排)</vt:lpstr>
      <vt:lpstr>Quicksort</vt:lpstr>
      <vt:lpstr>Concept</vt:lpstr>
      <vt:lpstr>Concept—Example</vt:lpstr>
      <vt:lpstr>實作-1.Big picture</vt:lpstr>
      <vt:lpstr>實作-2.swap</vt:lpstr>
      <vt:lpstr>實作-3.Quicksort</vt:lpstr>
      <vt:lpstr>實作-4.Partition</vt:lpstr>
      <vt:lpstr>Comparison Base至少需要多少時間?</vt:lpstr>
      <vt:lpstr>About Heap</vt:lpstr>
      <vt:lpstr>有insertion、deletion兩種運算</vt:lpstr>
      <vt:lpstr>Heap sort</vt:lpstr>
      <vt:lpstr>同時找最大最小值</vt:lpstr>
      <vt:lpstr>找第k小的數字</vt:lpstr>
      <vt:lpstr>找第k小的數字-2</vt:lpstr>
      <vt:lpstr>1.最長共同序列(common sequence)</vt:lpstr>
      <vt:lpstr>1.最長共同序列-示意圖</vt:lpstr>
      <vt:lpstr>1.最長共同序列-示意圖</vt:lpstr>
      <vt:lpstr>1.最長共同序列-例子</vt:lpstr>
      <vt:lpstr>2.最短修改距離(edit distance)</vt:lpstr>
      <vt:lpstr>2.最短修改距離—演算法概念</vt:lpstr>
      <vt:lpstr>2.最短修改距離—演算法</vt:lpstr>
      <vt:lpstr>2.最短修改距離—例子</vt:lpstr>
      <vt:lpstr>3.KMP概念</vt:lpstr>
      <vt:lpstr>3.KMP演算法</vt:lpstr>
      <vt:lpstr>3.KMP—示意圖</vt:lpstr>
      <vt:lpstr>1.DFS 概念</vt:lpstr>
      <vt:lpstr>1.DFS</vt:lpstr>
      <vt:lpstr>2.BFS概念</vt:lpstr>
      <vt:lpstr>2.BFS</vt:lpstr>
      <vt:lpstr>3.DFS 應用1.找出connect component</vt:lpstr>
      <vt:lpstr>3.DFS 應用2.DFS 編號 &amp;DFS Tree</vt:lpstr>
      <vt:lpstr>DFS tree定理</vt:lpstr>
      <vt:lpstr>四種有向圖的邊</vt:lpstr>
      <vt:lpstr>最短路徑</vt:lpstr>
      <vt:lpstr>最短路徑--無權重 </vt:lpstr>
      <vt:lpstr>最短路徑—有權重、無CYCLE</vt:lpstr>
      <vt:lpstr>Topological sorting—概念</vt:lpstr>
      <vt:lpstr>Topological sorting-演算法</vt:lpstr>
      <vt:lpstr>Topological sorting-演算法</vt:lpstr>
      <vt:lpstr>最短路徑--有權重、有cycle、無負權重 </vt:lpstr>
      <vt:lpstr>All Pair shortest path</vt:lpstr>
      <vt:lpstr>All Pair shortest path—範例</vt:lpstr>
      <vt:lpstr>最小生成樹</vt:lpstr>
      <vt:lpstr>Prim’s Algorithm</vt:lpstr>
      <vt:lpstr>Kruskal’s Algorithm</vt:lpstr>
      <vt:lpstr>Some Term</vt:lpstr>
      <vt:lpstr>Bipartite Matching</vt:lpstr>
      <vt:lpstr>Bipartite Matchingu—演算法</vt:lpstr>
      <vt:lpstr>水流問題</vt:lpstr>
      <vt:lpstr>水流問題與bipartite配對問題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演算法期中筆記</dc:title>
  <dc:creator>ASUS</dc:creator>
  <cp:lastModifiedBy>ASUS</cp:lastModifiedBy>
  <cp:revision>79</cp:revision>
  <dcterms:created xsi:type="dcterms:W3CDTF">2019-05-05T10:31:37Z</dcterms:created>
  <dcterms:modified xsi:type="dcterms:W3CDTF">2020-01-19T09:52:41Z</dcterms:modified>
</cp:coreProperties>
</file>